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7" r:id="rId2"/>
    <p:sldId id="259" r:id="rId3"/>
    <p:sldId id="260" r:id="rId4"/>
    <p:sldId id="261" r:id="rId5"/>
    <p:sldId id="262" r:id="rId6"/>
    <p:sldId id="269" r:id="rId7"/>
    <p:sldId id="263" r:id="rId8"/>
    <p:sldId id="264" r:id="rId9"/>
    <p:sldId id="265" r:id="rId10"/>
    <p:sldId id="270" r:id="rId11"/>
    <p:sldId id="266" r:id="rId12"/>
    <p:sldId id="267" r:id="rId13"/>
    <p:sldId id="268"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7" d="100"/>
          <a:sy n="77" d="100"/>
        </p:scale>
        <p:origin x="1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9C25A-8220-483E-AC14-C07BEC455E41}" type="datetimeFigureOut">
              <a:rPr lang="en-US" smtClean="0"/>
              <a:t>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F5253-5E71-4A80-BF40-5BF32B8B045B}" type="slidenum">
              <a:rPr lang="en-US" smtClean="0"/>
              <a:t>‹#›</a:t>
            </a:fld>
            <a:endParaRPr lang="en-US"/>
          </a:p>
        </p:txBody>
      </p:sp>
    </p:spTree>
    <p:extLst>
      <p:ext uri="{BB962C8B-B14F-4D97-AF65-F5344CB8AC3E}">
        <p14:creationId xmlns:p14="http://schemas.microsoft.com/office/powerpoint/2010/main" val="32567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DF8DE99-DCDF-4158-8D22-12C8981CDFCA}" type="datetime1">
              <a:rPr lang="en-US" smtClean="0"/>
              <a:t>1/28/2018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D54C48-2765-42AA-8299-DCFC16CCEE90}" type="datetime1">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42F58-694F-4545-B9C0-4B43682CB495}" type="datetime1">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379EF8-2BC4-4A1A-ADED-ED55B3916785}" type="datetime1">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F5DC0B-A72A-449D-AF03-2356D04D7EB3}" type="datetime1">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AE19BA3-B20E-482E-BFEB-6F485940C148}" type="datetime1">
              <a:rPr lang="en-US" smtClean="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2654186-6BDB-48B3-B585-8E1C84CAFDC0}" type="datetime1">
              <a:rPr lang="en-US" smtClean="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C8B13-309B-4DA8-82E0-46F180F26C73}" type="datetime1">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0BAA8-7683-4C66-BA89-372514FA5C8D}" type="datetime1">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3774B-99EB-4D81-AD88-B4733C3E695C}" type="datetime1">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A181C-72F7-4B33-96A4-9EDB058023EE}" type="datetime1">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9BCBD9-F6C3-4C30-B4E9-5FB8CF340602}" type="datetime1">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2E464B-D355-4A3F-8468-6917B3F7CD9A}" type="datetime1">
              <a:rPr lang="en-US" smtClean="0"/>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E065B-1FE7-4600-BE92-8642BB608206}" type="datetime1">
              <a:rPr lang="en-US" smtClean="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7E418-4AE1-4650-A9DD-115419431FDF}" type="datetime1">
              <a:rPr lang="en-US" smtClean="0"/>
              <a:t>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D371E7-4C49-4B82-9284-0A0A22E83A38}" type="datetime1">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8DE1EE-6DD5-4C70-BD42-7664F283D0A5}" type="datetime1">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B9BF95-E76A-478A-9119-52E2000707DF}" type="datetime1">
              <a:rPr lang="en-US" smtClean="0"/>
              <a:t>1/28/2018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03362"/>
            <a:ext cx="7772400" cy="1752600"/>
          </a:xfrm>
        </p:spPr>
        <p:txBody>
          <a:bodyPr>
            <a:noAutofit/>
          </a:bodyPr>
          <a:lstStyle/>
          <a:p>
            <a:pPr algn="r"/>
            <a:r>
              <a:rPr lang="en-US" sz="3600" dirty="0"/>
              <a:t>A legal glance at the regional adaptation of CEDAW and the role of civil society in advancing the process</a:t>
            </a:r>
            <a:endParaRPr lang="fr-FR" sz="3600" dirty="0"/>
          </a:p>
        </p:txBody>
      </p:sp>
      <p:sp>
        <p:nvSpPr>
          <p:cNvPr id="4" name="Subtitle 3">
            <a:extLst>
              <a:ext uri="{FF2B5EF4-FFF2-40B4-BE49-F238E27FC236}">
                <a16:creationId xmlns:a16="http://schemas.microsoft.com/office/drawing/2014/main" id="{8D8BCFCE-DA84-4136-9202-2EDC99FA7E8E}"/>
              </a:ext>
            </a:extLst>
          </p:cNvPr>
          <p:cNvSpPr>
            <a:spLocks noGrp="1"/>
          </p:cNvSpPr>
          <p:nvPr>
            <p:ph type="subTitle" idx="1"/>
          </p:nvPr>
        </p:nvSpPr>
        <p:spPr/>
        <p:txBody>
          <a:bodyPr>
            <a:normAutofit fontScale="92500" lnSpcReduction="20000"/>
          </a:bodyPr>
          <a:lstStyle/>
          <a:p>
            <a:pPr algn="r"/>
            <a:r>
              <a:rPr lang="en-US" dirty="0"/>
              <a:t>Mtskheta, Georgia</a:t>
            </a:r>
          </a:p>
          <a:p>
            <a:pPr algn="r"/>
            <a:r>
              <a:rPr lang="en-US"/>
              <a:t>May 2018</a:t>
            </a:r>
            <a:endParaRPr lang="en-US" dirty="0"/>
          </a:p>
          <a:p>
            <a:pPr algn="r"/>
            <a:r>
              <a:rPr lang="en-US" dirty="0"/>
              <a:t>James F. Warren, Attorney at Law,</a:t>
            </a:r>
          </a:p>
          <a:p>
            <a:pPr algn="r"/>
            <a:r>
              <a:rPr lang="en-US" dirty="0"/>
              <a:t>Warren Global Law </a:t>
            </a:r>
          </a:p>
        </p:txBody>
      </p:sp>
    </p:spTree>
    <p:extLst>
      <p:ext uri="{BB962C8B-B14F-4D97-AF65-F5344CB8AC3E}">
        <p14:creationId xmlns:p14="http://schemas.microsoft.com/office/powerpoint/2010/main" val="1330412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07819"/>
          </a:xfrm>
        </p:spPr>
        <p:txBody>
          <a:bodyPr/>
          <a:lstStyle/>
          <a:p>
            <a:r>
              <a:rPr lang="en-US" dirty="0"/>
              <a:t>Tajikistan</a:t>
            </a:r>
          </a:p>
        </p:txBody>
      </p:sp>
      <p:sp>
        <p:nvSpPr>
          <p:cNvPr id="3" name="Content Placeholder 2"/>
          <p:cNvSpPr>
            <a:spLocks noGrp="1"/>
          </p:cNvSpPr>
          <p:nvPr>
            <p:ph idx="1"/>
          </p:nvPr>
        </p:nvSpPr>
        <p:spPr>
          <a:xfrm>
            <a:off x="1141412" y="1182540"/>
            <a:ext cx="9905999" cy="5109739"/>
          </a:xfrm>
        </p:spPr>
        <p:txBody>
          <a:bodyPr>
            <a:noAutofit/>
          </a:bodyPr>
          <a:lstStyle/>
          <a:p>
            <a:r>
              <a:rPr lang="en-US" sz="2600" dirty="0"/>
              <a:t>A 2013 shadow report by a group of NGOs catalogues the reality – a number of National Plans have been produced and a new Domestic Violence Law was adopted in 2013 (providing legal, medical and mental health services) but the response has been half-hearted and traditional attitudes remain strong, particularly in rural areas. </a:t>
            </a:r>
          </a:p>
          <a:p>
            <a:r>
              <a:rPr lang="en-US" sz="2600" dirty="0"/>
              <a:t>Lack of funding, limited awareness of the issue, absence of effective enforcement.</a:t>
            </a:r>
          </a:p>
          <a:p>
            <a:r>
              <a:rPr lang="en-US" sz="2600" dirty="0"/>
              <a:t>Gaps remain in the law – e.g. unregistered religious marriages have no protection under the Family Code.</a:t>
            </a:r>
          </a:p>
        </p:txBody>
      </p:sp>
      <p:sp>
        <p:nvSpPr>
          <p:cNvPr id="4" name="Slide Number Placeholder 3">
            <a:extLst>
              <a:ext uri="{FF2B5EF4-FFF2-40B4-BE49-F238E27FC236}">
                <a16:creationId xmlns:a16="http://schemas.microsoft.com/office/drawing/2014/main" id="{75A34CE6-F19B-4262-A3CB-9F4946D38DE0}"/>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64850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70606"/>
          </a:xfrm>
        </p:spPr>
        <p:txBody>
          <a:bodyPr/>
          <a:lstStyle/>
          <a:p>
            <a:r>
              <a:rPr lang="en-US" dirty="0"/>
              <a:t>Georgia</a:t>
            </a:r>
          </a:p>
        </p:txBody>
      </p:sp>
      <p:sp>
        <p:nvSpPr>
          <p:cNvPr id="3" name="Content Placeholder 2"/>
          <p:cNvSpPr>
            <a:spLocks noGrp="1"/>
          </p:cNvSpPr>
          <p:nvPr>
            <p:ph idx="1"/>
          </p:nvPr>
        </p:nvSpPr>
        <p:spPr>
          <a:xfrm>
            <a:off x="1141412" y="1352811"/>
            <a:ext cx="9905999" cy="4734838"/>
          </a:xfrm>
        </p:spPr>
        <p:txBody>
          <a:bodyPr>
            <a:normAutofit fontScale="92500" lnSpcReduction="20000"/>
          </a:bodyPr>
          <a:lstStyle/>
          <a:p>
            <a:r>
              <a:rPr lang="en-US" dirty="0"/>
              <a:t>Country reports produced in 1998, 2004 and 2012</a:t>
            </a:r>
          </a:p>
          <a:p>
            <a:r>
              <a:rPr lang="en-US" dirty="0"/>
              <a:t>“Traditionally, gender-based discrimination and negligence of women’s rights have not been recognized in Georgia, and no effective study in this direction.”</a:t>
            </a:r>
          </a:p>
          <a:p>
            <a:r>
              <a:rPr lang="en-US" dirty="0"/>
              <a:t>Presidential Decree #64 (February 25, 2000) – “On Approval of the Plan of Action in Combating Violence against Women for 2000 – 2005.”</a:t>
            </a:r>
          </a:p>
          <a:p>
            <a:r>
              <a:rPr lang="en-US" dirty="0"/>
              <a:t>Minister of Internal Affairs, in conjunction with President’s office, was instructed to:</a:t>
            </a:r>
          </a:p>
          <a:p>
            <a:pPr marL="971550" lvl="1" indent="-514350">
              <a:buFont typeface="+mj-lt"/>
              <a:buAutoNum type="arabicPeriod"/>
            </a:pPr>
            <a:r>
              <a:rPr lang="en-US" dirty="0"/>
              <a:t>Collect the data on violence against women; </a:t>
            </a:r>
          </a:p>
          <a:p>
            <a:pPr marL="971550" lvl="1" indent="-514350">
              <a:buFont typeface="+mj-lt"/>
              <a:buAutoNum type="arabicPeriod"/>
            </a:pPr>
            <a:r>
              <a:rPr lang="en-US" dirty="0"/>
              <a:t>Conduct a register of domestic violence incidents; and </a:t>
            </a:r>
          </a:p>
          <a:p>
            <a:pPr marL="971550" lvl="1" indent="-514350">
              <a:buFont typeface="+mj-lt"/>
              <a:buAutoNum type="arabicPeriod"/>
            </a:pPr>
            <a:r>
              <a:rPr lang="en-US" dirty="0"/>
              <a:t>Take preventative measures to explore and eliminate such kinds of violence.</a:t>
            </a:r>
          </a:p>
          <a:p>
            <a:r>
              <a:rPr lang="en-US" dirty="0"/>
              <a:t>Trainings conducted at police stations across the country, criminal penalties increased.</a:t>
            </a:r>
          </a:p>
          <a:p>
            <a:r>
              <a:rPr lang="en-US" dirty="0"/>
              <a:t>Measures to prevent prostitution and sexually oriented trafficking in persons.</a:t>
            </a:r>
          </a:p>
          <a:p>
            <a:endParaRPr lang="en-US" dirty="0"/>
          </a:p>
        </p:txBody>
      </p:sp>
      <p:sp>
        <p:nvSpPr>
          <p:cNvPr id="4" name="Slide Number Placeholder 3">
            <a:extLst>
              <a:ext uri="{FF2B5EF4-FFF2-40B4-BE49-F238E27FC236}">
                <a16:creationId xmlns:a16="http://schemas.microsoft.com/office/drawing/2014/main" id="{A4B1A082-B85A-483F-8200-364991C489D5}"/>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310364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805840"/>
          </a:xfrm>
        </p:spPr>
        <p:txBody>
          <a:bodyPr>
            <a:normAutofit/>
          </a:bodyPr>
          <a:lstStyle/>
          <a:p>
            <a:r>
              <a:rPr lang="en-US" dirty="0"/>
              <a:t>Georgia </a:t>
            </a:r>
          </a:p>
        </p:txBody>
      </p:sp>
      <p:sp>
        <p:nvSpPr>
          <p:cNvPr id="3" name="Content Placeholder 2"/>
          <p:cNvSpPr>
            <a:spLocks noGrp="1"/>
          </p:cNvSpPr>
          <p:nvPr>
            <p:ph idx="1"/>
          </p:nvPr>
        </p:nvSpPr>
        <p:spPr>
          <a:xfrm>
            <a:off x="5156200" y="592666"/>
            <a:ext cx="6142277" cy="5645296"/>
          </a:xfrm>
        </p:spPr>
        <p:txBody>
          <a:bodyPr>
            <a:normAutofit fontScale="85000" lnSpcReduction="10000"/>
          </a:bodyPr>
          <a:lstStyle/>
          <a:p>
            <a:r>
              <a:rPr lang="en-US" dirty="0"/>
              <a:t>Starting in 2007, in response to the CEDAW Committee’s 2006 critical review of the 2004 country report, the Georgian government took a wide variety of steps to improve women’s situation – enhanced training, poverty prevention, healthcare improvements, etc.</a:t>
            </a:r>
          </a:p>
          <a:p>
            <a:r>
              <a:rPr lang="en-US" dirty="0"/>
              <a:t>Problems remain – no law on spousal rape, human trafficking (despite criminalization in 2003-2006), workplace violence.</a:t>
            </a:r>
          </a:p>
          <a:p>
            <a:r>
              <a:rPr lang="en-US" dirty="0"/>
              <a:t>2012 country report acknowledged that Georgia did not have a law on domestic violence.</a:t>
            </a:r>
          </a:p>
          <a:p>
            <a:r>
              <a:rPr lang="en-US" dirty="0"/>
              <a:t>2014 Georgia signed the Istanbul Convention; adopted National Action Plan on Gender Equality.</a:t>
            </a:r>
          </a:p>
          <a:p>
            <a:r>
              <a:rPr lang="en-US" dirty="0"/>
              <a:t>NGOs are focusing on raising awareness among women, improving access to safety and support, and fighting for more resources.</a:t>
            </a:r>
          </a:p>
        </p:txBody>
      </p:sp>
      <p:pic>
        <p:nvPicPr>
          <p:cNvPr id="6" name="Picture 5" descr="A screenshot of a cell phone&#10;&#10;Description generated with very high confidence">
            <a:extLst>
              <a:ext uri="{FF2B5EF4-FFF2-40B4-BE49-F238E27FC236}">
                <a16:creationId xmlns:a16="http://schemas.microsoft.com/office/drawing/2014/main" id="{4CF96375-2EE5-455A-A71D-5C75EE3FBB97}"/>
              </a:ext>
            </a:extLst>
          </p:cNvPr>
          <p:cNvPicPr>
            <a:picLocks noChangeAspect="1"/>
          </p:cNvPicPr>
          <p:nvPr/>
        </p:nvPicPr>
        <p:blipFill>
          <a:blip r:embed="rId2"/>
          <a:stretch>
            <a:fillRect/>
          </a:stretch>
        </p:blipFill>
        <p:spPr>
          <a:xfrm>
            <a:off x="1146705" y="1603475"/>
            <a:ext cx="2988635" cy="4194278"/>
          </a:xfrm>
          <a:prstGeom prst="rect">
            <a:avLst/>
          </a:prstGeom>
        </p:spPr>
      </p:pic>
      <p:sp>
        <p:nvSpPr>
          <p:cNvPr id="7" name="Slide Number Placeholder 6">
            <a:extLst>
              <a:ext uri="{FF2B5EF4-FFF2-40B4-BE49-F238E27FC236}">
                <a16:creationId xmlns:a16="http://schemas.microsoft.com/office/drawing/2014/main" id="{65D786C9-4596-451D-BE8E-F8B15638C762}"/>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09789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72912"/>
          </a:xfrm>
        </p:spPr>
        <p:txBody>
          <a:bodyPr/>
          <a:lstStyle/>
          <a:p>
            <a:r>
              <a:rPr lang="en-US" dirty="0"/>
              <a:t>Takeaways – “From De Jure Equality towards De Facto Equality”</a:t>
            </a:r>
          </a:p>
        </p:txBody>
      </p:sp>
      <p:sp>
        <p:nvSpPr>
          <p:cNvPr id="3" name="Content Placeholder 2"/>
          <p:cNvSpPr>
            <a:spLocks noGrp="1"/>
          </p:cNvSpPr>
          <p:nvPr>
            <p:ph idx="1"/>
          </p:nvPr>
        </p:nvSpPr>
        <p:spPr>
          <a:xfrm>
            <a:off x="1141412" y="1891430"/>
            <a:ext cx="9905999" cy="4221271"/>
          </a:xfrm>
        </p:spPr>
        <p:txBody>
          <a:bodyPr>
            <a:normAutofit fontScale="92500" lnSpcReduction="20000"/>
          </a:bodyPr>
          <a:lstStyle/>
          <a:p>
            <a:pPr marL="514350" indent="-514350">
              <a:buFont typeface="+mj-lt"/>
              <a:buAutoNum type="arabicPeriod"/>
            </a:pPr>
            <a:r>
              <a:rPr lang="en-US" dirty="0"/>
              <a:t>Almost every country in the world has a government aware of the problem.</a:t>
            </a:r>
          </a:p>
          <a:p>
            <a:pPr marL="514350" indent="-514350">
              <a:buFont typeface="+mj-lt"/>
              <a:buAutoNum type="arabicPeriod"/>
            </a:pPr>
            <a:r>
              <a:rPr lang="en-US" dirty="0"/>
              <a:t>The laws and programs are often in place, but traditional attitudes and lack of resources limit their effectiveness.</a:t>
            </a:r>
          </a:p>
          <a:p>
            <a:pPr marL="514350" indent="-514350">
              <a:buFont typeface="+mj-lt"/>
              <a:buAutoNum type="arabicPeriod"/>
            </a:pPr>
            <a:r>
              <a:rPr lang="en-US" dirty="0"/>
              <a:t>Working with the responsible institutions is vital and may help counter lack of resources. It takes civil society working with multiple state agencies to make progress.</a:t>
            </a:r>
          </a:p>
          <a:p>
            <a:pPr marL="514350" indent="-514350">
              <a:buFont typeface="+mj-lt"/>
              <a:buAutoNum type="arabicPeriod"/>
            </a:pPr>
            <a:r>
              <a:rPr lang="en-US" dirty="0"/>
              <a:t>The police and police training are critical components. They have to understand and be willing to enforce the law.</a:t>
            </a:r>
          </a:p>
          <a:p>
            <a:pPr marL="514350" indent="-514350">
              <a:buFont typeface="+mj-lt"/>
              <a:buAutoNum type="arabicPeriod"/>
            </a:pPr>
            <a:r>
              <a:rPr lang="en-US" dirty="0"/>
              <a:t>In the fight against domestic violence you have allies all over the world – this is a “transformative” but not a “revolutionary” effort.</a:t>
            </a:r>
          </a:p>
        </p:txBody>
      </p:sp>
      <p:sp>
        <p:nvSpPr>
          <p:cNvPr id="4" name="Slide Number Placeholder 3">
            <a:extLst>
              <a:ext uri="{FF2B5EF4-FFF2-40B4-BE49-F238E27FC236}">
                <a16:creationId xmlns:a16="http://schemas.microsoft.com/office/drawing/2014/main" id="{BB270910-E3A4-4BF2-8531-FFE1099B1C8E}"/>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182888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04D9A9D6-F62B-45AC-B08F-36884AE38ED7}"/>
              </a:ext>
            </a:extLst>
          </p:cNvPr>
          <p:cNvSpPr>
            <a:spLocks noChangeArrowheads="1"/>
          </p:cNvSpPr>
          <p:nvPr/>
        </p:nvSpPr>
        <p:spPr bwMode="auto">
          <a:xfrm>
            <a:off x="3115849" y="3308089"/>
            <a:ext cx="5960301"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300"/>
              <a:t>Thank you!</a:t>
            </a:r>
            <a:br>
              <a:rPr lang="en-US" altLang="en-US" sz="3300"/>
            </a:br>
            <a:r>
              <a:rPr lang="en-US" altLang="en-US" sz="3300"/>
              <a:t>This presentation was funded by Last Mile4D</a:t>
            </a:r>
          </a:p>
        </p:txBody>
      </p:sp>
      <p:pic>
        <p:nvPicPr>
          <p:cNvPr id="23555" name="Picture 5">
            <a:extLst>
              <a:ext uri="{FF2B5EF4-FFF2-40B4-BE49-F238E27FC236}">
                <a16:creationId xmlns:a16="http://schemas.microsoft.com/office/drawing/2014/main" id="{5040CBAD-04A0-48A3-886E-8D4A03ED2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4" y="1716088"/>
            <a:ext cx="306387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Slide Number Placeholder 7">
            <a:extLst>
              <a:ext uri="{FF2B5EF4-FFF2-40B4-BE49-F238E27FC236}">
                <a16:creationId xmlns:a16="http://schemas.microsoft.com/office/drawing/2014/main" id="{0B824F40-21ED-436A-AB00-A3F297EAC6F2}"/>
              </a:ext>
            </a:extLst>
          </p:cNvPr>
          <p:cNvSpPr>
            <a:spLocks noGrp="1" noChangeArrowheads="1"/>
          </p:cNvSpPr>
          <p:nvPr>
            <p:ph type="sldNum" sz="quarter" idx="11"/>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0" hangingPunct="0"/>
            <a:fld id="{E60CBAFD-F4CF-4ADA-A947-3B153498A4E3}" type="slidenum">
              <a:rPr lang="ru-RU" altLang="en-US" sz="1800"/>
              <a:pPr algn="l" eaLnBrk="0" hangingPunct="0"/>
              <a:t>14</a:t>
            </a:fld>
            <a:endParaRPr lang="ru-RU" altLang="en-US" sz="1800"/>
          </a:p>
        </p:txBody>
      </p:sp>
    </p:spTree>
    <p:extLst>
      <p:ext uri="{BB962C8B-B14F-4D97-AF65-F5344CB8AC3E}">
        <p14:creationId xmlns:p14="http://schemas.microsoft.com/office/powerpoint/2010/main" val="299787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9970"/>
          </a:xfrm>
        </p:spPr>
        <p:txBody>
          <a:bodyPr/>
          <a:lstStyle/>
          <a:p>
            <a:pPr algn="l"/>
            <a:r>
              <a:rPr lang="fr-FR" dirty="0"/>
              <a:t>Introduction</a:t>
            </a:r>
          </a:p>
        </p:txBody>
      </p:sp>
      <p:sp>
        <p:nvSpPr>
          <p:cNvPr id="3" name="Content Placeholder 2"/>
          <p:cNvSpPr>
            <a:spLocks noGrp="1"/>
          </p:cNvSpPr>
          <p:nvPr>
            <p:ph idx="1"/>
          </p:nvPr>
        </p:nvSpPr>
        <p:spPr>
          <a:xfrm>
            <a:off x="1141412" y="1540702"/>
            <a:ext cx="9905999" cy="4250500"/>
          </a:xfrm>
        </p:spPr>
        <p:txBody>
          <a:bodyPr>
            <a:normAutofit lnSpcReduction="10000"/>
          </a:bodyPr>
          <a:lstStyle/>
          <a:p>
            <a:pPr marL="514350" indent="-514350">
              <a:buFont typeface="+mj-lt"/>
              <a:buAutoNum type="arabicPeriod"/>
            </a:pPr>
            <a:r>
              <a:rPr lang="en-US" dirty="0"/>
              <a:t>Traditional attitudes to the status of women:</a:t>
            </a:r>
          </a:p>
          <a:p>
            <a:pPr marL="514350" indent="-514350"/>
            <a:r>
              <a:rPr lang="en-US" dirty="0"/>
              <a:t>Men as rulers of their own households</a:t>
            </a:r>
          </a:p>
          <a:p>
            <a:pPr marL="514350" indent="-514350"/>
            <a:r>
              <a:rPr lang="en-US" dirty="0"/>
              <a:t>Improvements in the 19th and early 20th century</a:t>
            </a:r>
          </a:p>
          <a:p>
            <a:pPr marL="514350" indent="-514350">
              <a:buFont typeface="+mj-lt"/>
              <a:buAutoNum type="arabicPeriod" startAt="2"/>
            </a:pPr>
            <a:r>
              <a:rPr lang="en-US" dirty="0"/>
              <a:t>Post World War II:</a:t>
            </a:r>
          </a:p>
          <a:p>
            <a:pPr marL="514350" indent="-514350">
              <a:buNone/>
            </a:pPr>
            <a:r>
              <a:rPr lang="en-US" dirty="0"/>
              <a:t>The formation of the United Nations:</a:t>
            </a:r>
          </a:p>
          <a:p>
            <a:pPr marL="514350" indent="-514350"/>
            <a:r>
              <a:rPr lang="en-US" dirty="0"/>
              <a:t>Growing awareness of international dimensions of humanitarian issues </a:t>
            </a:r>
          </a:p>
          <a:p>
            <a:pPr marL="514350" indent="-514350"/>
            <a:r>
              <a:rPr lang="en-US" dirty="0"/>
              <a:t>The Geneva conventions (1949)</a:t>
            </a:r>
          </a:p>
          <a:p>
            <a:pPr marL="514350" indent="-514350">
              <a:buFont typeface="+mj-lt"/>
              <a:buAutoNum type="arabicPeriod" startAt="3"/>
            </a:pPr>
            <a:r>
              <a:rPr lang="en-US" dirty="0"/>
              <a:t>Adoption of CEDAW (1979)</a:t>
            </a:r>
          </a:p>
        </p:txBody>
      </p:sp>
      <p:sp>
        <p:nvSpPr>
          <p:cNvPr id="4" name="Slide Number Placeholder 3">
            <a:extLst>
              <a:ext uri="{FF2B5EF4-FFF2-40B4-BE49-F238E27FC236}">
                <a16:creationId xmlns:a16="http://schemas.microsoft.com/office/drawing/2014/main" id="{C7E509E4-B077-436F-94DA-3918F62412A6}"/>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165618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a:t>Convention on the Elimination of All Forms of Discrimination Against </a:t>
            </a:r>
            <a:r>
              <a:rPr lang="fr-FR" sz="3200" dirty="0" err="1"/>
              <a:t>Women</a:t>
            </a:r>
            <a:r>
              <a:rPr lang="fr-FR" sz="3200" dirty="0"/>
              <a:t> (1979)</a:t>
            </a:r>
          </a:p>
        </p:txBody>
      </p:sp>
      <p:sp>
        <p:nvSpPr>
          <p:cNvPr id="3" name="Content Placeholder 2"/>
          <p:cNvSpPr>
            <a:spLocks noGrp="1"/>
          </p:cNvSpPr>
          <p:nvPr>
            <p:ph idx="1"/>
          </p:nvPr>
        </p:nvSpPr>
        <p:spPr>
          <a:xfrm>
            <a:off x="1141412" y="2004164"/>
            <a:ext cx="9905999" cy="3807913"/>
          </a:xfrm>
        </p:spPr>
        <p:txBody>
          <a:bodyPr>
            <a:normAutofit/>
          </a:bodyPr>
          <a:lstStyle/>
          <a:p>
            <a:r>
              <a:rPr lang="en-US" sz="2800" dirty="0"/>
              <a:t>http://</a:t>
            </a:r>
            <a:r>
              <a:rPr lang="en-US" sz="2800" dirty="0" err="1"/>
              <a:t>www.un.org/womenwatch/daw/cedaw/cedaw.htm</a:t>
            </a:r>
            <a:endParaRPr lang="en-US" sz="2800" dirty="0"/>
          </a:p>
          <a:p>
            <a:r>
              <a:rPr lang="en-US" sz="2800" dirty="0"/>
              <a:t>Entered into force on September 3, 1981 with 99 signatures. As of today 189 countries have verified, acceded or succeeded to it.</a:t>
            </a:r>
          </a:p>
          <a:p>
            <a:r>
              <a:rPr lang="en-US" sz="2800" dirty="0"/>
              <a:t>Tajikistan and Georgia are signatories and bound by its terms.</a:t>
            </a:r>
          </a:p>
          <a:p>
            <a:r>
              <a:rPr lang="en-US" sz="2800" dirty="0"/>
              <a:t>The holdouts: United States (signed but not ratified), Iran, Somalia, Sudan, Tonga.</a:t>
            </a:r>
          </a:p>
        </p:txBody>
      </p:sp>
      <p:sp>
        <p:nvSpPr>
          <p:cNvPr id="4" name="Slide Number Placeholder 3">
            <a:extLst>
              <a:ext uri="{FF2B5EF4-FFF2-40B4-BE49-F238E27FC236}">
                <a16:creationId xmlns:a16="http://schemas.microsoft.com/office/drawing/2014/main" id="{8EAC2F95-E466-4325-A8CB-E8A7AED3DDD0}"/>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18628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Response</a:t>
            </a:r>
            <a:r>
              <a:rPr lang="fr-FR" dirty="0"/>
              <a:t> to CEDAW</a:t>
            </a:r>
          </a:p>
        </p:txBody>
      </p:sp>
      <p:sp>
        <p:nvSpPr>
          <p:cNvPr id="3" name="Content Placeholder 2"/>
          <p:cNvSpPr>
            <a:spLocks noGrp="1"/>
          </p:cNvSpPr>
          <p:nvPr>
            <p:ph idx="1"/>
          </p:nvPr>
        </p:nvSpPr>
        <p:spPr>
          <a:xfrm>
            <a:off x="1141412" y="1866378"/>
            <a:ext cx="9905999" cy="4096011"/>
          </a:xfrm>
        </p:spPr>
        <p:txBody>
          <a:bodyPr>
            <a:normAutofit/>
          </a:bodyPr>
          <a:lstStyle/>
          <a:p>
            <a:r>
              <a:rPr lang="en-US" sz="2800" dirty="0"/>
              <a:t>Although nearly every country has adopted CEDAW, some are more committed to its ideals than others.</a:t>
            </a:r>
          </a:p>
          <a:p>
            <a:r>
              <a:rPr lang="en-US" sz="2800" dirty="0"/>
              <a:t>Some countries balked at certain provisions and many reservations were recorded. Mostly, but not exclusively, reservations came from Muslim countries.</a:t>
            </a:r>
          </a:p>
          <a:p>
            <a:r>
              <a:rPr lang="en-US" sz="2800" dirty="0"/>
              <a:t>European countries and Canada alleged that some countries with reservations were not truly committed.</a:t>
            </a:r>
          </a:p>
        </p:txBody>
      </p:sp>
      <p:sp>
        <p:nvSpPr>
          <p:cNvPr id="4" name="Slide Number Placeholder 3">
            <a:extLst>
              <a:ext uri="{FF2B5EF4-FFF2-40B4-BE49-F238E27FC236}">
                <a16:creationId xmlns:a16="http://schemas.microsoft.com/office/drawing/2014/main" id="{8B7B1D38-DAFF-4573-A1D1-E0A26173C23F}"/>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45661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What</a:t>
            </a:r>
            <a:r>
              <a:rPr lang="fr-FR" dirty="0"/>
              <a:t> </a:t>
            </a:r>
            <a:r>
              <a:rPr lang="fr-FR" dirty="0" err="1"/>
              <a:t>does</a:t>
            </a:r>
            <a:r>
              <a:rPr lang="fr-FR" dirty="0"/>
              <a:t> CEDAW </a:t>
            </a:r>
            <a:r>
              <a:rPr lang="fr-FR" dirty="0" err="1"/>
              <a:t>say</a:t>
            </a:r>
            <a:r>
              <a:rPr lang="fr-FR" dirty="0"/>
              <a:t>?</a:t>
            </a:r>
          </a:p>
        </p:txBody>
      </p:sp>
      <p:sp>
        <p:nvSpPr>
          <p:cNvPr id="3" name="Content Placeholder 2"/>
          <p:cNvSpPr>
            <a:spLocks noGrp="1"/>
          </p:cNvSpPr>
          <p:nvPr>
            <p:ph idx="1"/>
          </p:nvPr>
        </p:nvSpPr>
        <p:spPr>
          <a:xfrm>
            <a:off x="5156200" y="592665"/>
            <a:ext cx="5891209" cy="5732979"/>
          </a:xfrm>
        </p:spPr>
        <p:txBody>
          <a:bodyPr>
            <a:noAutofit/>
          </a:bodyPr>
          <a:lstStyle/>
          <a:p>
            <a:r>
              <a:rPr lang="en-US" dirty="0"/>
              <a:t>16 operative provisions plus procedural provisions. Commits nations to conform their laws to ensure that women have specified rights and privileges.</a:t>
            </a:r>
          </a:p>
          <a:p>
            <a:r>
              <a:rPr lang="en-US" dirty="0"/>
              <a:t>Prohibits all forms of legal discrimination in legal status and process. Essentially requires that women have the same legal standing as men.</a:t>
            </a:r>
          </a:p>
          <a:p>
            <a:r>
              <a:rPr lang="en-US" dirty="0"/>
              <a:t>Requires the elimination of all “prejudice and customary and all other practices which are based upon the inferiority or superiority of either of the sexes or stereotypical roles for men and women.”</a:t>
            </a:r>
          </a:p>
        </p:txBody>
      </p:sp>
      <p:pic>
        <p:nvPicPr>
          <p:cNvPr id="6" name="Picture 5" descr="A view of a large crowd of people&#10;&#10;Description generated with very high confidence">
            <a:extLst>
              <a:ext uri="{FF2B5EF4-FFF2-40B4-BE49-F238E27FC236}">
                <a16:creationId xmlns:a16="http://schemas.microsoft.com/office/drawing/2014/main" id="{24486F94-C228-4FBD-9A30-483A91F93D7F}"/>
              </a:ext>
            </a:extLst>
          </p:cNvPr>
          <p:cNvPicPr>
            <a:picLocks noChangeAspect="1"/>
          </p:cNvPicPr>
          <p:nvPr/>
        </p:nvPicPr>
        <p:blipFill>
          <a:blip r:embed="rId2"/>
          <a:stretch>
            <a:fillRect/>
          </a:stretch>
        </p:blipFill>
        <p:spPr>
          <a:xfrm>
            <a:off x="899206" y="2419687"/>
            <a:ext cx="4180265" cy="2891350"/>
          </a:xfrm>
          <a:prstGeom prst="rect">
            <a:avLst/>
          </a:prstGeom>
        </p:spPr>
      </p:pic>
      <p:sp>
        <p:nvSpPr>
          <p:cNvPr id="7" name="Slide Number Placeholder 6">
            <a:extLst>
              <a:ext uri="{FF2B5EF4-FFF2-40B4-BE49-F238E27FC236}">
                <a16:creationId xmlns:a16="http://schemas.microsoft.com/office/drawing/2014/main" id="{9AD0DA58-590C-4861-93FB-7E31FA0ED89B}"/>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303766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8285"/>
          </a:xfrm>
        </p:spPr>
        <p:txBody>
          <a:bodyPr/>
          <a:lstStyle/>
          <a:p>
            <a:r>
              <a:rPr lang="fr-FR" dirty="0" err="1"/>
              <a:t>What</a:t>
            </a:r>
            <a:r>
              <a:rPr lang="fr-FR" dirty="0"/>
              <a:t> </a:t>
            </a:r>
            <a:r>
              <a:rPr lang="fr-FR" dirty="0" err="1"/>
              <a:t>does</a:t>
            </a:r>
            <a:r>
              <a:rPr lang="fr-FR" dirty="0"/>
              <a:t> CEDAW </a:t>
            </a:r>
            <a:r>
              <a:rPr lang="fr-FR" dirty="0" err="1"/>
              <a:t>say</a:t>
            </a:r>
            <a:r>
              <a:rPr lang="fr-FR" dirty="0"/>
              <a:t>?</a:t>
            </a:r>
          </a:p>
        </p:txBody>
      </p:sp>
      <p:sp>
        <p:nvSpPr>
          <p:cNvPr id="3" name="Content Placeholder 2"/>
          <p:cNvSpPr>
            <a:spLocks noGrp="1"/>
          </p:cNvSpPr>
          <p:nvPr>
            <p:ph sz="half" idx="1"/>
          </p:nvPr>
        </p:nvSpPr>
        <p:spPr>
          <a:xfrm>
            <a:off x="1053728" y="1506804"/>
            <a:ext cx="5331415" cy="5044308"/>
          </a:xfrm>
        </p:spPr>
        <p:txBody>
          <a:bodyPr>
            <a:noAutofit/>
          </a:bodyPr>
          <a:lstStyle/>
          <a:p>
            <a:r>
              <a:rPr lang="en-US" sz="1800" dirty="0"/>
              <a:t>Calls for the suppression of “trafficking in persons” and prostitution, demands equal rights in nationality, career opportunities, education, healthcare, banking and financial dealings.</a:t>
            </a:r>
          </a:p>
          <a:p>
            <a:r>
              <a:rPr lang="en-US" sz="1800" dirty="0"/>
              <a:t>Addresses issues in rural areas, legal standing and right to contract, freedom of movement, marriage (including minimum age for marriage) and the official registration of all marriages.</a:t>
            </a:r>
          </a:p>
          <a:p>
            <a:r>
              <a:rPr lang="en-US" sz="1800" dirty="0"/>
              <a:t>Requires every participating nation to report on progress every four years. </a:t>
            </a:r>
          </a:p>
          <a:p>
            <a:r>
              <a:rPr lang="en-US" sz="1800" dirty="0"/>
              <a:t>Participating countries elected a CEDAW Committee of 23 experts to review country reports and to make recommendations.</a:t>
            </a:r>
          </a:p>
        </p:txBody>
      </p:sp>
      <p:pic>
        <p:nvPicPr>
          <p:cNvPr id="6" name="Content Placeholder 5" descr="A group of people in a room&#10;&#10;Description generated with very high confidence">
            <a:extLst>
              <a:ext uri="{FF2B5EF4-FFF2-40B4-BE49-F238E27FC236}">
                <a16:creationId xmlns:a16="http://schemas.microsoft.com/office/drawing/2014/main" id="{022BD9F4-36FC-4955-8B3D-DAEEBC5F1943}"/>
              </a:ext>
            </a:extLst>
          </p:cNvPr>
          <p:cNvPicPr>
            <a:picLocks noGrp="1" noChangeAspect="1"/>
          </p:cNvPicPr>
          <p:nvPr>
            <p:ph sz="half" idx="2"/>
          </p:nvPr>
        </p:nvPicPr>
        <p:blipFill>
          <a:blip r:embed="rId2"/>
          <a:stretch>
            <a:fillRect/>
          </a:stretch>
        </p:blipFill>
        <p:spPr>
          <a:xfrm>
            <a:off x="6385143" y="2097088"/>
            <a:ext cx="4875213" cy="3254109"/>
          </a:xfrm>
        </p:spPr>
      </p:pic>
      <p:sp>
        <p:nvSpPr>
          <p:cNvPr id="7" name="Slide Number Placeholder 6">
            <a:extLst>
              <a:ext uri="{FF2B5EF4-FFF2-40B4-BE49-F238E27FC236}">
                <a16:creationId xmlns:a16="http://schemas.microsoft.com/office/drawing/2014/main" id="{0B5FFC74-2FD5-4621-9384-355C55A5A9E9}"/>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0657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CEDAW as originally drafted did not say anything about domestic violence</a:t>
            </a:r>
          </a:p>
        </p:txBody>
      </p:sp>
      <p:sp>
        <p:nvSpPr>
          <p:cNvPr id="3" name="Content Placeholder 2"/>
          <p:cNvSpPr>
            <a:spLocks noGrp="1"/>
          </p:cNvSpPr>
          <p:nvPr>
            <p:ph sz="half" idx="1"/>
          </p:nvPr>
        </p:nvSpPr>
        <p:spPr>
          <a:xfrm>
            <a:off x="1141410" y="2097088"/>
            <a:ext cx="5030790" cy="3694112"/>
          </a:xfrm>
        </p:spPr>
        <p:txBody>
          <a:bodyPr>
            <a:normAutofit fontScale="77500" lnSpcReduction="20000"/>
          </a:bodyPr>
          <a:lstStyle/>
          <a:p>
            <a:r>
              <a:rPr lang="en-US" dirty="0"/>
              <a:t>In 1992, the CEDAW Committee’s General Recommendation No. 19 said that CEDAW also applied to « gender-based violence, that is violence that inflicts physical, mental or sexual harm or suffering, threats of such acts, coercion and the deprivation of liberty. »</a:t>
            </a:r>
          </a:p>
          <a:p>
            <a:r>
              <a:rPr lang="en-US" dirty="0"/>
              <a:t>Declaration of the Elimination of Violence against Women, UN General Assembly Resolution 48/104 (December 20, 1993) urges states to sign on to CEDAW or withdraw their reservations.</a:t>
            </a:r>
          </a:p>
        </p:txBody>
      </p:sp>
      <p:sp>
        <p:nvSpPr>
          <p:cNvPr id="4" name="Content Placeholder 3">
            <a:extLst>
              <a:ext uri="{FF2B5EF4-FFF2-40B4-BE49-F238E27FC236}">
                <a16:creationId xmlns:a16="http://schemas.microsoft.com/office/drawing/2014/main" id="{CADD02DC-3D29-4BB5-80DF-4BCE16936E46}"/>
              </a:ext>
            </a:extLst>
          </p:cNvPr>
          <p:cNvSpPr>
            <a:spLocks noGrp="1"/>
          </p:cNvSpPr>
          <p:nvPr>
            <p:ph sz="half" idx="2"/>
          </p:nvPr>
        </p:nvSpPr>
        <p:spPr>
          <a:xfrm>
            <a:off x="6172200" y="2249486"/>
            <a:ext cx="4875211" cy="3694112"/>
          </a:xfrm>
        </p:spPr>
        <p:txBody>
          <a:bodyPr>
            <a:normAutofit fontScale="77500" lnSpcReduction="20000"/>
          </a:bodyPr>
          <a:lstStyle/>
          <a:p>
            <a:r>
              <a:rPr lang="en-US" sz="3300" dirty="0"/>
              <a:t>Optional Protocol (1999) – with 80 signatures and 109 adopters - added complaint and enforcement procedures and permitted individual complaints, but granted no new substantive rights.  Tajikistan recorded a reservation on the Optional Protocol.  </a:t>
            </a:r>
          </a:p>
          <a:p>
            <a:pPr marL="0" indent="0">
              <a:buNone/>
            </a:pPr>
            <a:endParaRPr lang="en-US" dirty="0"/>
          </a:p>
        </p:txBody>
      </p:sp>
      <p:sp>
        <p:nvSpPr>
          <p:cNvPr id="5" name="Slide Number Placeholder 4">
            <a:extLst>
              <a:ext uri="{FF2B5EF4-FFF2-40B4-BE49-F238E27FC236}">
                <a16:creationId xmlns:a16="http://schemas.microsoft.com/office/drawing/2014/main" id="{03A169B1-05E0-4F21-8FE9-DBD0EA9AD640}"/>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101660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4390"/>
            <a:ext cx="9905998" cy="934352"/>
          </a:xfrm>
        </p:spPr>
        <p:txBody>
          <a:bodyPr>
            <a:normAutofit/>
          </a:bodyPr>
          <a:lstStyle/>
          <a:p>
            <a:r>
              <a:rPr lang="en-US" sz="2800" dirty="0"/>
              <a:t>Other international responses to domestic violence</a:t>
            </a:r>
          </a:p>
        </p:txBody>
      </p:sp>
      <p:sp>
        <p:nvSpPr>
          <p:cNvPr id="3" name="Content Placeholder 2"/>
          <p:cNvSpPr>
            <a:spLocks noGrp="1"/>
          </p:cNvSpPr>
          <p:nvPr>
            <p:ph idx="1"/>
          </p:nvPr>
        </p:nvSpPr>
        <p:spPr>
          <a:xfrm>
            <a:off x="1141412" y="1270134"/>
            <a:ext cx="10044330" cy="5383475"/>
          </a:xfrm>
        </p:spPr>
        <p:txBody>
          <a:bodyPr>
            <a:noAutofit/>
          </a:bodyPr>
          <a:lstStyle/>
          <a:p>
            <a:r>
              <a:rPr lang="en-US" dirty="0"/>
              <a:t>Maputo Protocol (2003) to the African Charter on Human and Peoples’ Rights (entered into force November 25, 2005) prohibits violence against women. It was a very contentious document, opposed by the Catholic Church and some traditional societies.</a:t>
            </a:r>
          </a:p>
          <a:p>
            <a:r>
              <a:rPr lang="en-US" dirty="0"/>
              <a:t>In 2011, the Council of Europe through its Council of Ministers adopted the Convention on Preventing and Combating Violence against Women and Domestic Violence (the “Istanbul Convention”) (entered into force August 1, 2014). It specifically requires states to enact laws to prevent domestic violence, protect the victims and prosecute the offenders. A very detailed list of requirements includes data collection, support for civil society, education, training of professionals, provision of shelters and 24-hour telephone </a:t>
            </a:r>
            <a:r>
              <a:rPr lang="en-US" dirty="0" err="1"/>
              <a:t>helplines</a:t>
            </a:r>
            <a:r>
              <a:rPr lang="en-US" dirty="0"/>
              <a:t>, etc.</a:t>
            </a:r>
          </a:p>
          <a:p>
            <a:r>
              <a:rPr lang="en-US" dirty="0"/>
              <a:t>ECHR said in </a:t>
            </a:r>
            <a:r>
              <a:rPr lang="en-US" dirty="0" err="1"/>
              <a:t>Opuz</a:t>
            </a:r>
            <a:r>
              <a:rPr lang="en-US" dirty="0"/>
              <a:t> </a:t>
            </a:r>
            <a:r>
              <a:rPr lang="en-US" dirty="0" err="1"/>
              <a:t>v</a:t>
            </a:r>
            <a:r>
              <a:rPr lang="en-US" dirty="0"/>
              <a:t>. Turkey (December 12, 2015) that gender-based violence is a form of discrimination under Article XIV of the European Convention.</a:t>
            </a:r>
          </a:p>
        </p:txBody>
      </p:sp>
      <p:sp>
        <p:nvSpPr>
          <p:cNvPr id="4" name="Slide Number Placeholder 3">
            <a:extLst>
              <a:ext uri="{FF2B5EF4-FFF2-40B4-BE49-F238E27FC236}">
                <a16:creationId xmlns:a16="http://schemas.microsoft.com/office/drawing/2014/main" id="{59DC7450-68A3-40CF-9158-94D1360949C8}"/>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93027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Tajikistan</a:t>
            </a:r>
          </a:p>
        </p:txBody>
      </p:sp>
      <p:sp>
        <p:nvSpPr>
          <p:cNvPr id="3" name="Content Placeholder 2"/>
          <p:cNvSpPr>
            <a:spLocks noGrp="1"/>
          </p:cNvSpPr>
          <p:nvPr>
            <p:ph idx="1"/>
          </p:nvPr>
        </p:nvSpPr>
        <p:spPr>
          <a:xfrm>
            <a:off x="5156200" y="592665"/>
            <a:ext cx="5979438" cy="5394775"/>
          </a:xfrm>
        </p:spPr>
        <p:txBody>
          <a:bodyPr>
            <a:noAutofit/>
          </a:bodyPr>
          <a:lstStyle/>
          <a:p>
            <a:r>
              <a:rPr lang="en-US" dirty="0"/>
              <a:t>Country reports produced in 2002 and 2010. The 2017 report has not yet appeared. Both reports tried to assert that women are equally treated but the reports were not well received by the CEDAW Committee. </a:t>
            </a:r>
          </a:p>
          <a:p>
            <a:r>
              <a:rPr lang="en-US" dirty="0"/>
              <a:t>“Certain laws in the Republic of Tajikistan govern questions of family violence. Individual provisions in the Criminal Code apply to men who use violence against their wives. Criminal charges have been brought against very few men who use violence against their wives.”</a:t>
            </a:r>
          </a:p>
        </p:txBody>
      </p:sp>
      <p:pic>
        <p:nvPicPr>
          <p:cNvPr id="6" name="Picture 5" descr="A group of people sitting at a desk&#10;&#10;Description generated with very high confidence">
            <a:extLst>
              <a:ext uri="{FF2B5EF4-FFF2-40B4-BE49-F238E27FC236}">
                <a16:creationId xmlns:a16="http://schemas.microsoft.com/office/drawing/2014/main" id="{7CDFC32F-1467-46DB-917C-38A4309F90EC}"/>
              </a:ext>
            </a:extLst>
          </p:cNvPr>
          <p:cNvPicPr>
            <a:picLocks noChangeAspect="1"/>
          </p:cNvPicPr>
          <p:nvPr/>
        </p:nvPicPr>
        <p:blipFill>
          <a:blip r:embed="rId2"/>
          <a:stretch>
            <a:fillRect/>
          </a:stretch>
        </p:blipFill>
        <p:spPr>
          <a:xfrm>
            <a:off x="595724" y="2430050"/>
            <a:ext cx="4675909" cy="2743200"/>
          </a:xfrm>
          <a:prstGeom prst="rect">
            <a:avLst/>
          </a:prstGeom>
        </p:spPr>
      </p:pic>
      <p:sp>
        <p:nvSpPr>
          <p:cNvPr id="7" name="Slide Number Placeholder 6">
            <a:extLst>
              <a:ext uri="{FF2B5EF4-FFF2-40B4-BE49-F238E27FC236}">
                <a16:creationId xmlns:a16="http://schemas.microsoft.com/office/drawing/2014/main" id="{299254F7-8645-4333-A0A6-D6CF3BB86F09}"/>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1751378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458</TotalTime>
  <Words>1232</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Trebuchet MS</vt:lpstr>
      <vt:lpstr>Tw Cen MT</vt:lpstr>
      <vt:lpstr>Circuit</vt:lpstr>
      <vt:lpstr>A legal glance at the regional adaptation of CEDAW and the role of civil society in advancing the process</vt:lpstr>
      <vt:lpstr>Introduction</vt:lpstr>
      <vt:lpstr>Convention on the Elimination of All Forms of Discrimination Against Women (1979)</vt:lpstr>
      <vt:lpstr>Response to CEDAW</vt:lpstr>
      <vt:lpstr>What does CEDAW say?</vt:lpstr>
      <vt:lpstr>What does CEDAW say?</vt:lpstr>
      <vt:lpstr>CEDAW as originally drafted did not say anything about domestic violence</vt:lpstr>
      <vt:lpstr>Other international responses to domestic violence</vt:lpstr>
      <vt:lpstr>Tajikistan</vt:lpstr>
      <vt:lpstr>Tajikistan</vt:lpstr>
      <vt:lpstr>Georgia</vt:lpstr>
      <vt:lpstr>Georgia </vt:lpstr>
      <vt:lpstr>Takeaways – “From De Jure Equality towards De Facto Equality”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Mahnaz Harrison</dc:creator>
  <cp:lastModifiedBy>Mahnaz Harrison</cp:lastModifiedBy>
  <cp:revision>35</cp:revision>
  <dcterms:created xsi:type="dcterms:W3CDTF">2018-01-15T15:39:40Z</dcterms:created>
  <dcterms:modified xsi:type="dcterms:W3CDTF">2018-01-28T22:02:20Z</dcterms:modified>
</cp:coreProperties>
</file>