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18"/>
  </p:notesMasterIdLst>
  <p:sldIdLst>
    <p:sldId id="256" r:id="rId2"/>
    <p:sldId id="266" r:id="rId3"/>
    <p:sldId id="275" r:id="rId4"/>
    <p:sldId id="277" r:id="rId5"/>
    <p:sldId id="278" r:id="rId6"/>
    <p:sldId id="267" r:id="rId7"/>
    <p:sldId id="279" r:id="rId8"/>
    <p:sldId id="280" r:id="rId9"/>
    <p:sldId id="268" r:id="rId10"/>
    <p:sldId id="285" r:id="rId11"/>
    <p:sldId id="281" r:id="rId12"/>
    <p:sldId id="270" r:id="rId13"/>
    <p:sldId id="283" r:id="rId14"/>
    <p:sldId id="284"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6" autoAdjust="0"/>
    <p:restoredTop sz="94756" autoAdjust="0"/>
  </p:normalViewPr>
  <p:slideViewPr>
    <p:cSldViewPr snapToGrid="0">
      <p:cViewPr varScale="1">
        <p:scale>
          <a:sx n="73" d="100"/>
          <a:sy n="73" d="100"/>
        </p:scale>
        <p:origin x="246" y="72"/>
      </p:cViewPr>
      <p:guideLst>
        <p:guide orient="horz" pos="2160"/>
        <p:guide pos="3840"/>
      </p:guideLst>
    </p:cSldViewPr>
  </p:slideViewPr>
  <p:outlineViewPr>
    <p:cViewPr>
      <p:scale>
        <a:sx n="33" d="100"/>
        <a:sy n="33" d="100"/>
      </p:scale>
      <p:origin x="0" y="2262"/>
    </p:cViewPr>
  </p:outlineViewPr>
  <p:notesTextViewPr>
    <p:cViewPr>
      <p:scale>
        <a:sx n="1" d="1"/>
        <a:sy n="1" d="1"/>
      </p:scale>
      <p:origin x="0" y="0"/>
    </p:cViewPr>
  </p:notesTextViewPr>
  <p:notesViewPr>
    <p:cSldViewPr snapToGrid="0">
      <p:cViewPr varScale="1">
        <p:scale>
          <a:sx n="55" d="100"/>
          <a:sy n="55" d="100"/>
        </p:scale>
        <p:origin x="-2580" y="2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B63E79CD-8D36-490D-93C5-393AE8C03CE1}"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BEF429F4-D58C-416C-88F6-CB374BA04C78}" type="presOf" srcId="{5D72BD0D-E0D0-44A3-94D7-B77E91314D89}" destId="{23A3B4CB-4699-473D-93BE-B5C98B467F43}" srcOrd="0" destOrd="0" presId="urn:microsoft.com/office/officeart/2005/8/layout/vList2"/>
    <dgm:cxn modelId="{A1C2B2C5-2FC2-45D9-9AA8-0A004A292E2F}"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460BF4-CB9A-4D3C-9F49-F7841592323C}"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2FB8F090-E2FF-4583-A47E-FF812C8F7C67}">
      <dgm:prSet phldrT="[Text]"/>
      <dgm:spPr/>
      <dgm:t>
        <a:bodyPr/>
        <a:lstStyle/>
        <a:p>
          <a:r>
            <a:rPr lang="en-US" dirty="0"/>
            <a:t>Confidence </a:t>
          </a:r>
        </a:p>
      </dgm:t>
    </dgm:pt>
    <dgm:pt modelId="{93831D47-4DBD-447A-890A-6EEA5C624B77}" type="parTrans" cxnId="{3765D69D-4905-4624-98CE-F5694144DE4B}">
      <dgm:prSet/>
      <dgm:spPr/>
      <dgm:t>
        <a:bodyPr/>
        <a:lstStyle/>
        <a:p>
          <a:endParaRPr lang="en-US"/>
        </a:p>
      </dgm:t>
    </dgm:pt>
    <dgm:pt modelId="{AD3B3A37-60D7-4EED-BEED-BCCADB180079}" type="sibTrans" cxnId="{3765D69D-4905-4624-98CE-F5694144DE4B}">
      <dgm:prSet/>
      <dgm:spPr/>
      <dgm:t>
        <a:bodyPr/>
        <a:lstStyle/>
        <a:p>
          <a:endParaRPr lang="en-US"/>
        </a:p>
      </dgm:t>
    </dgm:pt>
    <dgm:pt modelId="{87129B4C-5F89-42CC-AC69-196F7FE3CBC2}">
      <dgm:prSet phldrT="[Text]"/>
      <dgm:spPr/>
      <dgm:t>
        <a:bodyPr/>
        <a:lstStyle/>
        <a:p>
          <a:r>
            <a:rPr lang="en-US" dirty="0"/>
            <a:t>Listening </a:t>
          </a:r>
        </a:p>
      </dgm:t>
    </dgm:pt>
    <dgm:pt modelId="{31F630E4-353E-46E9-AC59-0705F73F05E4}" type="parTrans" cxnId="{7E2DF212-80F7-4991-9356-70696367899B}">
      <dgm:prSet/>
      <dgm:spPr/>
      <dgm:t>
        <a:bodyPr/>
        <a:lstStyle/>
        <a:p>
          <a:endParaRPr lang="en-US"/>
        </a:p>
      </dgm:t>
    </dgm:pt>
    <dgm:pt modelId="{58F52890-ACB4-4185-9861-429470D7FFD5}" type="sibTrans" cxnId="{7E2DF212-80F7-4991-9356-70696367899B}">
      <dgm:prSet/>
      <dgm:spPr/>
      <dgm:t>
        <a:bodyPr/>
        <a:lstStyle/>
        <a:p>
          <a:endParaRPr lang="en-US"/>
        </a:p>
      </dgm:t>
    </dgm:pt>
    <dgm:pt modelId="{689F1B33-47AF-4394-9104-E969D0064102}">
      <dgm:prSet phldrT="[Text]"/>
      <dgm:spPr/>
      <dgm:t>
        <a:bodyPr/>
        <a:lstStyle/>
        <a:p>
          <a:r>
            <a:rPr lang="en-US" dirty="0"/>
            <a:t>Supporting </a:t>
          </a:r>
        </a:p>
      </dgm:t>
    </dgm:pt>
    <dgm:pt modelId="{D27D4613-ADE1-476E-B20F-CDF38D4ECFF8}" type="parTrans" cxnId="{FFE6741E-80D0-44A0-B8A5-89074A330B91}">
      <dgm:prSet/>
      <dgm:spPr/>
      <dgm:t>
        <a:bodyPr/>
        <a:lstStyle/>
        <a:p>
          <a:endParaRPr lang="en-US"/>
        </a:p>
      </dgm:t>
    </dgm:pt>
    <dgm:pt modelId="{B1C5897D-214B-4ADD-BC38-EDFFC63FB140}" type="sibTrans" cxnId="{FFE6741E-80D0-44A0-B8A5-89074A330B91}">
      <dgm:prSet/>
      <dgm:spPr/>
      <dgm:t>
        <a:bodyPr/>
        <a:lstStyle/>
        <a:p>
          <a:endParaRPr lang="en-US"/>
        </a:p>
      </dgm:t>
    </dgm:pt>
    <dgm:pt modelId="{33BFB080-840B-489F-AD3E-B8C570C16ED9}">
      <dgm:prSet phldrT="[Text]"/>
      <dgm:spPr/>
      <dgm:t>
        <a:bodyPr/>
        <a:lstStyle/>
        <a:p>
          <a:r>
            <a:rPr lang="en-US" dirty="0"/>
            <a:t>Validating </a:t>
          </a:r>
        </a:p>
      </dgm:t>
    </dgm:pt>
    <dgm:pt modelId="{F3A56F19-1842-4688-BD27-1512C29C9670}" type="parTrans" cxnId="{9C956122-396F-4B18-9403-A53BD1B9C526}">
      <dgm:prSet/>
      <dgm:spPr/>
      <dgm:t>
        <a:bodyPr/>
        <a:lstStyle/>
        <a:p>
          <a:endParaRPr lang="en-US"/>
        </a:p>
      </dgm:t>
    </dgm:pt>
    <dgm:pt modelId="{8B482BBA-1CD1-43DA-B58E-4D4133D1E969}" type="sibTrans" cxnId="{9C956122-396F-4B18-9403-A53BD1B9C526}">
      <dgm:prSet/>
      <dgm:spPr/>
      <dgm:t>
        <a:bodyPr/>
        <a:lstStyle/>
        <a:p>
          <a:endParaRPr lang="en-US"/>
        </a:p>
      </dgm:t>
    </dgm:pt>
    <dgm:pt modelId="{594E4FC0-4958-4666-B9C8-EA8E06AF9552}">
      <dgm:prSet phldrT="[Text]"/>
      <dgm:spPr/>
      <dgm:t>
        <a:bodyPr/>
        <a:lstStyle/>
        <a:p>
          <a:r>
            <a:rPr lang="en-US" dirty="0"/>
            <a:t>Acknowledging  </a:t>
          </a:r>
        </a:p>
      </dgm:t>
    </dgm:pt>
    <dgm:pt modelId="{3AC628F3-E2E7-43F2-A612-34CD6C24A6C3}" type="parTrans" cxnId="{BD7A95CE-0EBF-4E8B-BA31-4280055E8255}">
      <dgm:prSet/>
      <dgm:spPr/>
      <dgm:t>
        <a:bodyPr/>
        <a:lstStyle/>
        <a:p>
          <a:endParaRPr lang="en-US"/>
        </a:p>
      </dgm:t>
    </dgm:pt>
    <dgm:pt modelId="{271DF685-4A27-4137-A863-2CD09758C7D0}" type="sibTrans" cxnId="{BD7A95CE-0EBF-4E8B-BA31-4280055E8255}">
      <dgm:prSet/>
      <dgm:spPr/>
      <dgm:t>
        <a:bodyPr/>
        <a:lstStyle/>
        <a:p>
          <a:endParaRPr lang="en-US"/>
        </a:p>
      </dgm:t>
    </dgm:pt>
    <dgm:pt modelId="{DDC3A778-B9F9-4DAA-9EBF-D4D02D663A92}" type="pres">
      <dgm:prSet presAssocID="{7F460BF4-CB9A-4D3C-9F49-F7841592323C}" presName="Name0" presStyleCnt="0">
        <dgm:presLayoutVars>
          <dgm:chPref val="1"/>
          <dgm:dir/>
          <dgm:animOne val="branch"/>
          <dgm:animLvl val="lvl"/>
          <dgm:resizeHandles/>
        </dgm:presLayoutVars>
      </dgm:prSet>
      <dgm:spPr/>
    </dgm:pt>
    <dgm:pt modelId="{35239BCC-FB62-4438-AB3D-BD7EBAEB36F0}" type="pres">
      <dgm:prSet presAssocID="{2FB8F090-E2FF-4583-A47E-FF812C8F7C67}" presName="vertOne" presStyleCnt="0"/>
      <dgm:spPr/>
    </dgm:pt>
    <dgm:pt modelId="{4AF998C0-0420-47EE-A8EF-E17D21E5C9B3}" type="pres">
      <dgm:prSet presAssocID="{2FB8F090-E2FF-4583-A47E-FF812C8F7C67}" presName="txOne" presStyleLbl="node0" presStyleIdx="0" presStyleCnt="2">
        <dgm:presLayoutVars>
          <dgm:chPref val="3"/>
        </dgm:presLayoutVars>
      </dgm:prSet>
      <dgm:spPr/>
    </dgm:pt>
    <dgm:pt modelId="{233BC4C4-AC00-4E3E-AB00-7072BE411D55}" type="pres">
      <dgm:prSet presAssocID="{2FB8F090-E2FF-4583-A47E-FF812C8F7C67}" presName="parTransOne" presStyleCnt="0"/>
      <dgm:spPr/>
    </dgm:pt>
    <dgm:pt modelId="{59445F9A-DA49-4F2B-89D8-99C982C8DC4C}" type="pres">
      <dgm:prSet presAssocID="{2FB8F090-E2FF-4583-A47E-FF812C8F7C67}" presName="horzOne" presStyleCnt="0"/>
      <dgm:spPr/>
    </dgm:pt>
    <dgm:pt modelId="{C3416852-9274-4ABC-B296-AA4E9B7B1E05}" type="pres">
      <dgm:prSet presAssocID="{87129B4C-5F89-42CC-AC69-196F7FE3CBC2}" presName="vertTwo" presStyleCnt="0"/>
      <dgm:spPr/>
    </dgm:pt>
    <dgm:pt modelId="{F8F77991-1131-4C91-A36C-3349585E7006}" type="pres">
      <dgm:prSet presAssocID="{87129B4C-5F89-42CC-AC69-196F7FE3CBC2}" presName="txTwo" presStyleLbl="node2" presStyleIdx="0" presStyleCnt="2">
        <dgm:presLayoutVars>
          <dgm:chPref val="3"/>
        </dgm:presLayoutVars>
      </dgm:prSet>
      <dgm:spPr/>
    </dgm:pt>
    <dgm:pt modelId="{CD9DEAFA-94FE-4651-927E-08D67568D1D6}" type="pres">
      <dgm:prSet presAssocID="{87129B4C-5F89-42CC-AC69-196F7FE3CBC2}" presName="horzTwo" presStyleCnt="0"/>
      <dgm:spPr/>
    </dgm:pt>
    <dgm:pt modelId="{790488B2-7D67-4113-A900-C2522A6F6886}" type="pres">
      <dgm:prSet presAssocID="{58F52890-ACB4-4185-9861-429470D7FFD5}" presName="sibSpaceTwo" presStyleCnt="0"/>
      <dgm:spPr/>
    </dgm:pt>
    <dgm:pt modelId="{5F1CA3DE-4E0B-423C-9217-4B9AEE594E4E}" type="pres">
      <dgm:prSet presAssocID="{689F1B33-47AF-4394-9104-E969D0064102}" presName="vertTwo" presStyleCnt="0"/>
      <dgm:spPr/>
    </dgm:pt>
    <dgm:pt modelId="{4BB1CDE3-7DB8-4A53-8513-D532BE010251}" type="pres">
      <dgm:prSet presAssocID="{689F1B33-47AF-4394-9104-E969D0064102}" presName="txTwo" presStyleLbl="node2" presStyleIdx="1" presStyleCnt="2">
        <dgm:presLayoutVars>
          <dgm:chPref val="3"/>
        </dgm:presLayoutVars>
      </dgm:prSet>
      <dgm:spPr/>
    </dgm:pt>
    <dgm:pt modelId="{B19A1827-537D-4FF1-9F44-0C3D43EC7AF1}" type="pres">
      <dgm:prSet presAssocID="{689F1B33-47AF-4394-9104-E969D0064102}" presName="parTransTwo" presStyleCnt="0"/>
      <dgm:spPr/>
    </dgm:pt>
    <dgm:pt modelId="{4CAE9020-AEC3-433F-AD12-C086AFD21846}" type="pres">
      <dgm:prSet presAssocID="{689F1B33-47AF-4394-9104-E969D0064102}" presName="horzTwo" presStyleCnt="0"/>
      <dgm:spPr/>
    </dgm:pt>
    <dgm:pt modelId="{3866FD05-CFFE-4342-A817-1EBD0ADDF4B6}" type="pres">
      <dgm:prSet presAssocID="{33BFB080-840B-489F-AD3E-B8C570C16ED9}" presName="vertThree" presStyleCnt="0"/>
      <dgm:spPr/>
    </dgm:pt>
    <dgm:pt modelId="{42D2C7DE-9B67-4ED6-BFEA-899885571471}" type="pres">
      <dgm:prSet presAssocID="{33BFB080-840B-489F-AD3E-B8C570C16ED9}" presName="txThree" presStyleLbl="node3" presStyleIdx="0" presStyleCnt="1">
        <dgm:presLayoutVars>
          <dgm:chPref val="3"/>
        </dgm:presLayoutVars>
      </dgm:prSet>
      <dgm:spPr/>
    </dgm:pt>
    <dgm:pt modelId="{75CCCC24-BECD-4FF7-9D8C-45152B5555B1}" type="pres">
      <dgm:prSet presAssocID="{33BFB080-840B-489F-AD3E-B8C570C16ED9}" presName="horzThree" presStyleCnt="0"/>
      <dgm:spPr/>
    </dgm:pt>
    <dgm:pt modelId="{DE7A4DCD-7596-4F69-B13E-4D84A75743AE}" type="pres">
      <dgm:prSet presAssocID="{AD3B3A37-60D7-4EED-BEED-BCCADB180079}" presName="sibSpaceOne" presStyleCnt="0"/>
      <dgm:spPr/>
    </dgm:pt>
    <dgm:pt modelId="{88757912-457B-4923-A696-D796959BC4F3}" type="pres">
      <dgm:prSet presAssocID="{594E4FC0-4958-4666-B9C8-EA8E06AF9552}" presName="vertOne" presStyleCnt="0"/>
      <dgm:spPr/>
    </dgm:pt>
    <dgm:pt modelId="{15A82FBA-94F0-457F-9AB3-5C3C8EE8DDBD}" type="pres">
      <dgm:prSet presAssocID="{594E4FC0-4958-4666-B9C8-EA8E06AF9552}" presName="txOne" presStyleLbl="node0" presStyleIdx="1" presStyleCnt="2" custLinFactX="-100000" custLinFactY="-100000" custLinFactNeighborX="-121682" custLinFactNeighborY="-114846">
        <dgm:presLayoutVars>
          <dgm:chPref val="3"/>
        </dgm:presLayoutVars>
      </dgm:prSet>
      <dgm:spPr/>
    </dgm:pt>
    <dgm:pt modelId="{E82FA6FB-5384-4C77-9091-316FBB093B44}" type="pres">
      <dgm:prSet presAssocID="{594E4FC0-4958-4666-B9C8-EA8E06AF9552}" presName="horzOne" presStyleCnt="0"/>
      <dgm:spPr/>
    </dgm:pt>
  </dgm:ptLst>
  <dgm:cxnLst>
    <dgm:cxn modelId="{7E2DF212-80F7-4991-9356-70696367899B}" srcId="{2FB8F090-E2FF-4583-A47E-FF812C8F7C67}" destId="{87129B4C-5F89-42CC-AC69-196F7FE3CBC2}" srcOrd="0" destOrd="0" parTransId="{31F630E4-353E-46E9-AC59-0705F73F05E4}" sibTransId="{58F52890-ACB4-4185-9861-429470D7FFD5}"/>
    <dgm:cxn modelId="{FFE6741E-80D0-44A0-B8A5-89074A330B91}" srcId="{2FB8F090-E2FF-4583-A47E-FF812C8F7C67}" destId="{689F1B33-47AF-4394-9104-E969D0064102}" srcOrd="1" destOrd="0" parTransId="{D27D4613-ADE1-476E-B20F-CDF38D4ECFF8}" sibTransId="{B1C5897D-214B-4ADD-BC38-EDFFC63FB140}"/>
    <dgm:cxn modelId="{9C956122-396F-4B18-9403-A53BD1B9C526}" srcId="{689F1B33-47AF-4394-9104-E969D0064102}" destId="{33BFB080-840B-489F-AD3E-B8C570C16ED9}" srcOrd="0" destOrd="0" parTransId="{F3A56F19-1842-4688-BD27-1512C29C9670}" sibTransId="{8B482BBA-1CD1-43DA-B58E-4D4133D1E969}"/>
    <dgm:cxn modelId="{D8347626-2E6C-42D5-BFEF-80FFA35EB87F}" type="presOf" srcId="{7F460BF4-CB9A-4D3C-9F49-F7841592323C}" destId="{DDC3A778-B9F9-4DAA-9EBF-D4D02D663A92}" srcOrd="0" destOrd="0" presId="urn:microsoft.com/office/officeart/2005/8/layout/architecture"/>
    <dgm:cxn modelId="{B781E481-EA03-4565-9523-F846E75DC9EF}" type="presOf" srcId="{2FB8F090-E2FF-4583-A47E-FF812C8F7C67}" destId="{4AF998C0-0420-47EE-A8EF-E17D21E5C9B3}" srcOrd="0" destOrd="0" presId="urn:microsoft.com/office/officeart/2005/8/layout/architecture"/>
    <dgm:cxn modelId="{522AEE8B-78C6-4B0C-BCBA-F42E25960345}" type="presOf" srcId="{87129B4C-5F89-42CC-AC69-196F7FE3CBC2}" destId="{F8F77991-1131-4C91-A36C-3349585E7006}" srcOrd="0" destOrd="0" presId="urn:microsoft.com/office/officeart/2005/8/layout/architecture"/>
    <dgm:cxn modelId="{92B74297-4517-4C33-8AD7-3A9507F78B34}" type="presOf" srcId="{33BFB080-840B-489F-AD3E-B8C570C16ED9}" destId="{42D2C7DE-9B67-4ED6-BFEA-899885571471}" srcOrd="0" destOrd="0" presId="urn:microsoft.com/office/officeart/2005/8/layout/architecture"/>
    <dgm:cxn modelId="{3765D69D-4905-4624-98CE-F5694144DE4B}" srcId="{7F460BF4-CB9A-4D3C-9F49-F7841592323C}" destId="{2FB8F090-E2FF-4583-A47E-FF812C8F7C67}" srcOrd="0" destOrd="0" parTransId="{93831D47-4DBD-447A-890A-6EEA5C624B77}" sibTransId="{AD3B3A37-60D7-4EED-BEED-BCCADB180079}"/>
    <dgm:cxn modelId="{42F3FEA4-151C-49C0-AE85-CF22D16AD473}" type="presOf" srcId="{689F1B33-47AF-4394-9104-E969D0064102}" destId="{4BB1CDE3-7DB8-4A53-8513-D532BE010251}" srcOrd="0" destOrd="0" presId="urn:microsoft.com/office/officeart/2005/8/layout/architecture"/>
    <dgm:cxn modelId="{E5F8A9C4-C840-4577-BA9F-06ACBE0EECF1}" type="presOf" srcId="{594E4FC0-4958-4666-B9C8-EA8E06AF9552}" destId="{15A82FBA-94F0-457F-9AB3-5C3C8EE8DDBD}" srcOrd="0" destOrd="0" presId="urn:microsoft.com/office/officeart/2005/8/layout/architecture"/>
    <dgm:cxn modelId="{BD7A95CE-0EBF-4E8B-BA31-4280055E8255}" srcId="{7F460BF4-CB9A-4D3C-9F49-F7841592323C}" destId="{594E4FC0-4958-4666-B9C8-EA8E06AF9552}" srcOrd="1" destOrd="0" parTransId="{3AC628F3-E2E7-43F2-A612-34CD6C24A6C3}" sibTransId="{271DF685-4A27-4137-A863-2CD09758C7D0}"/>
    <dgm:cxn modelId="{80AAB195-CFB5-4AD7-8725-95805BAB8E65}" type="presParOf" srcId="{DDC3A778-B9F9-4DAA-9EBF-D4D02D663A92}" destId="{35239BCC-FB62-4438-AB3D-BD7EBAEB36F0}" srcOrd="0" destOrd="0" presId="urn:microsoft.com/office/officeart/2005/8/layout/architecture"/>
    <dgm:cxn modelId="{B6ABC428-0F8B-4723-A024-5E9DE2F9B025}" type="presParOf" srcId="{35239BCC-FB62-4438-AB3D-BD7EBAEB36F0}" destId="{4AF998C0-0420-47EE-A8EF-E17D21E5C9B3}" srcOrd="0" destOrd="0" presId="urn:microsoft.com/office/officeart/2005/8/layout/architecture"/>
    <dgm:cxn modelId="{AAF7EC17-86FE-445E-B5C9-47DCE3697856}" type="presParOf" srcId="{35239BCC-FB62-4438-AB3D-BD7EBAEB36F0}" destId="{233BC4C4-AC00-4E3E-AB00-7072BE411D55}" srcOrd="1" destOrd="0" presId="urn:microsoft.com/office/officeart/2005/8/layout/architecture"/>
    <dgm:cxn modelId="{827A4A80-47C0-4F04-A8F6-53F755D8CE15}" type="presParOf" srcId="{35239BCC-FB62-4438-AB3D-BD7EBAEB36F0}" destId="{59445F9A-DA49-4F2B-89D8-99C982C8DC4C}" srcOrd="2" destOrd="0" presId="urn:microsoft.com/office/officeart/2005/8/layout/architecture"/>
    <dgm:cxn modelId="{E58DD3D9-7BB4-4416-9646-FCD8A92A864D}" type="presParOf" srcId="{59445F9A-DA49-4F2B-89D8-99C982C8DC4C}" destId="{C3416852-9274-4ABC-B296-AA4E9B7B1E05}" srcOrd="0" destOrd="0" presId="urn:microsoft.com/office/officeart/2005/8/layout/architecture"/>
    <dgm:cxn modelId="{C7E4104D-5CFA-433A-B3F2-5B62F502DD25}" type="presParOf" srcId="{C3416852-9274-4ABC-B296-AA4E9B7B1E05}" destId="{F8F77991-1131-4C91-A36C-3349585E7006}" srcOrd="0" destOrd="0" presId="urn:microsoft.com/office/officeart/2005/8/layout/architecture"/>
    <dgm:cxn modelId="{57B6FBC7-C42D-4DBB-997D-D2C7CA7C6D6E}" type="presParOf" srcId="{C3416852-9274-4ABC-B296-AA4E9B7B1E05}" destId="{CD9DEAFA-94FE-4651-927E-08D67568D1D6}" srcOrd="1" destOrd="0" presId="urn:microsoft.com/office/officeart/2005/8/layout/architecture"/>
    <dgm:cxn modelId="{ACFD349B-56FD-4617-8121-5426893498FC}" type="presParOf" srcId="{59445F9A-DA49-4F2B-89D8-99C982C8DC4C}" destId="{790488B2-7D67-4113-A900-C2522A6F6886}" srcOrd="1" destOrd="0" presId="urn:microsoft.com/office/officeart/2005/8/layout/architecture"/>
    <dgm:cxn modelId="{57141A3D-DAB5-4231-A94A-F46C480CEB70}" type="presParOf" srcId="{59445F9A-DA49-4F2B-89D8-99C982C8DC4C}" destId="{5F1CA3DE-4E0B-423C-9217-4B9AEE594E4E}" srcOrd="2" destOrd="0" presId="urn:microsoft.com/office/officeart/2005/8/layout/architecture"/>
    <dgm:cxn modelId="{FC6732CE-BBEE-4BB3-962C-FF863627F92A}" type="presParOf" srcId="{5F1CA3DE-4E0B-423C-9217-4B9AEE594E4E}" destId="{4BB1CDE3-7DB8-4A53-8513-D532BE010251}" srcOrd="0" destOrd="0" presId="urn:microsoft.com/office/officeart/2005/8/layout/architecture"/>
    <dgm:cxn modelId="{4C77026E-0267-4084-B4AD-465A96BA24CB}" type="presParOf" srcId="{5F1CA3DE-4E0B-423C-9217-4B9AEE594E4E}" destId="{B19A1827-537D-4FF1-9F44-0C3D43EC7AF1}" srcOrd="1" destOrd="0" presId="urn:microsoft.com/office/officeart/2005/8/layout/architecture"/>
    <dgm:cxn modelId="{31F35E22-20C0-4817-AF7D-6187E5670854}" type="presParOf" srcId="{5F1CA3DE-4E0B-423C-9217-4B9AEE594E4E}" destId="{4CAE9020-AEC3-433F-AD12-C086AFD21846}" srcOrd="2" destOrd="0" presId="urn:microsoft.com/office/officeart/2005/8/layout/architecture"/>
    <dgm:cxn modelId="{7BC887C8-0327-4C08-99D6-EAAB094B19E1}" type="presParOf" srcId="{4CAE9020-AEC3-433F-AD12-C086AFD21846}" destId="{3866FD05-CFFE-4342-A817-1EBD0ADDF4B6}" srcOrd="0" destOrd="0" presId="urn:microsoft.com/office/officeart/2005/8/layout/architecture"/>
    <dgm:cxn modelId="{A4F542BE-BE4E-4F6A-B016-AB95E1F7812C}" type="presParOf" srcId="{3866FD05-CFFE-4342-A817-1EBD0ADDF4B6}" destId="{42D2C7DE-9B67-4ED6-BFEA-899885571471}" srcOrd="0" destOrd="0" presId="urn:microsoft.com/office/officeart/2005/8/layout/architecture"/>
    <dgm:cxn modelId="{56232E25-A991-442C-A893-116917878F1A}" type="presParOf" srcId="{3866FD05-CFFE-4342-A817-1EBD0ADDF4B6}" destId="{75CCCC24-BECD-4FF7-9D8C-45152B5555B1}" srcOrd="1" destOrd="0" presId="urn:microsoft.com/office/officeart/2005/8/layout/architecture"/>
    <dgm:cxn modelId="{682A0DA5-6908-4CB1-8C4F-3B56B8576638}" type="presParOf" srcId="{DDC3A778-B9F9-4DAA-9EBF-D4D02D663A92}" destId="{DE7A4DCD-7596-4F69-B13E-4D84A75743AE}" srcOrd="1" destOrd="0" presId="urn:microsoft.com/office/officeart/2005/8/layout/architecture"/>
    <dgm:cxn modelId="{CB7BCFEF-DB6D-45EF-A792-DAEE0A8B015C}" type="presParOf" srcId="{DDC3A778-B9F9-4DAA-9EBF-D4D02D663A92}" destId="{88757912-457B-4923-A696-D796959BC4F3}" srcOrd="2" destOrd="0" presId="urn:microsoft.com/office/officeart/2005/8/layout/architecture"/>
    <dgm:cxn modelId="{327D1EAD-A9C3-4E81-BF54-EDC19D351FEA}" type="presParOf" srcId="{88757912-457B-4923-A696-D796959BC4F3}" destId="{15A82FBA-94F0-457F-9AB3-5C3C8EE8DDBD}" srcOrd="0" destOrd="0" presId="urn:microsoft.com/office/officeart/2005/8/layout/architecture"/>
    <dgm:cxn modelId="{ED93304B-FEBB-476D-85F0-5C7782617AA1}" type="presParOf" srcId="{88757912-457B-4923-A696-D796959BC4F3}" destId="{E82FA6FB-5384-4C77-9091-316FBB093B44}"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1070ACC6-705F-4234-A843-2DBB20A40730}" type="presOf" srcId="{5D72BD0D-E0D0-44A3-94D7-B77E91314D89}" destId="{23A3B4CB-4699-473D-93BE-B5C98B467F43}" srcOrd="0" destOrd="0" presId="urn:microsoft.com/office/officeart/2005/8/layout/vList2"/>
    <dgm:cxn modelId="{476EA7C9-8BD7-4073-AE26-53FFF62F32BE}"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E8230638-EE67-4AA4-863F-A3D3DB3F5647}"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460BF4-CB9A-4D3C-9F49-F7841592323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FB8F090-E2FF-4583-A47E-FF812C8F7C67}">
      <dgm:prSet phldrT="[Text]" custT="1"/>
      <dgm:spPr/>
      <dgm:t>
        <a:bodyPr/>
        <a:lstStyle/>
        <a:p>
          <a:r>
            <a:rPr lang="en-US" sz="1400" b="1" dirty="0"/>
            <a:t>Focus on victims and impact of DV on families </a:t>
          </a:r>
        </a:p>
      </dgm:t>
    </dgm:pt>
    <dgm:pt modelId="{93831D47-4DBD-447A-890A-6EEA5C624B77}" type="parTrans" cxnId="{3765D69D-4905-4624-98CE-F5694144DE4B}">
      <dgm:prSet/>
      <dgm:spPr/>
      <dgm:t>
        <a:bodyPr/>
        <a:lstStyle/>
        <a:p>
          <a:endParaRPr lang="en-US"/>
        </a:p>
      </dgm:t>
    </dgm:pt>
    <dgm:pt modelId="{AD3B3A37-60D7-4EED-BEED-BCCADB180079}" type="sibTrans" cxnId="{3765D69D-4905-4624-98CE-F5694144DE4B}">
      <dgm:prSet/>
      <dgm:spPr/>
      <dgm:t>
        <a:bodyPr/>
        <a:lstStyle/>
        <a:p>
          <a:endParaRPr lang="en-US"/>
        </a:p>
      </dgm:t>
    </dgm:pt>
    <dgm:pt modelId="{87129B4C-5F89-42CC-AC69-196F7FE3CBC2}">
      <dgm:prSet phldrT="[Text]" custT="1"/>
      <dgm:spPr/>
      <dgm:t>
        <a:bodyPr/>
        <a:lstStyle/>
        <a:p>
          <a:r>
            <a:rPr lang="en-US" sz="1600" b="1" dirty="0"/>
            <a:t>Law</a:t>
          </a:r>
          <a:r>
            <a:rPr lang="en-US" sz="1600" b="1" dirty="0">
              <a:sym typeface="Wingdings" panose="05000000000000000000" pitchFamily="2" charset="2"/>
            </a:rPr>
            <a:t> policy</a:t>
          </a:r>
          <a:r>
            <a:rPr lang="en-US" sz="1600" b="1" dirty="0"/>
            <a:t> </a:t>
          </a:r>
        </a:p>
      </dgm:t>
    </dgm:pt>
    <dgm:pt modelId="{31F630E4-353E-46E9-AC59-0705F73F05E4}" type="parTrans" cxnId="{7E2DF212-80F7-4991-9356-70696367899B}">
      <dgm:prSet/>
      <dgm:spPr/>
      <dgm:t>
        <a:bodyPr/>
        <a:lstStyle/>
        <a:p>
          <a:endParaRPr lang="en-US"/>
        </a:p>
      </dgm:t>
    </dgm:pt>
    <dgm:pt modelId="{58F52890-ACB4-4185-9861-429470D7FFD5}" type="sibTrans" cxnId="{7E2DF212-80F7-4991-9356-70696367899B}">
      <dgm:prSet/>
      <dgm:spPr/>
      <dgm:t>
        <a:bodyPr/>
        <a:lstStyle/>
        <a:p>
          <a:endParaRPr lang="en-US"/>
        </a:p>
      </dgm:t>
    </dgm:pt>
    <dgm:pt modelId="{689F1B33-47AF-4394-9104-E969D0064102}">
      <dgm:prSet phldrT="[Text]" custT="1"/>
      <dgm:spPr/>
      <dgm:t>
        <a:bodyPr/>
        <a:lstStyle/>
        <a:p>
          <a:r>
            <a:rPr lang="en-US" sz="1600" b="1" dirty="0"/>
            <a:t>Judges </a:t>
          </a:r>
          <a:r>
            <a:rPr lang="en-US" sz="1600" b="1" dirty="0">
              <a:sym typeface="Wingdings" panose="05000000000000000000" pitchFamily="2" charset="2"/>
            </a:rPr>
            <a:t> Police Service providers </a:t>
          </a:r>
          <a:r>
            <a:rPr lang="en-US" sz="1600" b="1" dirty="0"/>
            <a:t> </a:t>
          </a:r>
        </a:p>
      </dgm:t>
    </dgm:pt>
    <dgm:pt modelId="{D27D4613-ADE1-476E-B20F-CDF38D4ECFF8}" type="parTrans" cxnId="{FFE6741E-80D0-44A0-B8A5-89074A330B91}">
      <dgm:prSet/>
      <dgm:spPr/>
      <dgm:t>
        <a:bodyPr/>
        <a:lstStyle/>
        <a:p>
          <a:endParaRPr lang="en-US"/>
        </a:p>
      </dgm:t>
    </dgm:pt>
    <dgm:pt modelId="{B1C5897D-214B-4ADD-BC38-EDFFC63FB140}" type="sibTrans" cxnId="{FFE6741E-80D0-44A0-B8A5-89074A330B91}">
      <dgm:prSet/>
      <dgm:spPr/>
      <dgm:t>
        <a:bodyPr/>
        <a:lstStyle/>
        <a:p>
          <a:endParaRPr lang="en-US"/>
        </a:p>
      </dgm:t>
    </dgm:pt>
    <dgm:pt modelId="{33BFB080-840B-489F-AD3E-B8C570C16ED9}">
      <dgm:prSet phldrT="[Text]" custT="1"/>
      <dgm:spPr/>
      <dgm:t>
        <a:bodyPr/>
        <a:lstStyle/>
        <a:p>
          <a:r>
            <a:rPr lang="en-US" sz="1600" b="1" dirty="0"/>
            <a:t>NGO/CSO</a:t>
          </a:r>
        </a:p>
      </dgm:t>
    </dgm:pt>
    <dgm:pt modelId="{F3A56F19-1842-4688-BD27-1512C29C9670}" type="parTrans" cxnId="{9C956122-396F-4B18-9403-A53BD1B9C526}">
      <dgm:prSet/>
      <dgm:spPr/>
      <dgm:t>
        <a:bodyPr/>
        <a:lstStyle/>
        <a:p>
          <a:endParaRPr lang="en-US"/>
        </a:p>
      </dgm:t>
    </dgm:pt>
    <dgm:pt modelId="{8B482BBA-1CD1-43DA-B58E-4D4133D1E969}" type="sibTrans" cxnId="{9C956122-396F-4B18-9403-A53BD1B9C526}">
      <dgm:prSet/>
      <dgm:spPr/>
      <dgm:t>
        <a:bodyPr/>
        <a:lstStyle/>
        <a:p>
          <a:endParaRPr lang="en-US"/>
        </a:p>
      </dgm:t>
    </dgm:pt>
    <dgm:pt modelId="{594E4FC0-4958-4666-B9C8-EA8E06AF9552}">
      <dgm:prSet phldrT="[Text]" custT="1"/>
      <dgm:spPr/>
      <dgm:t>
        <a:bodyPr/>
        <a:lstStyle/>
        <a:p>
          <a:r>
            <a:rPr lang="en-US" sz="1400" b="1" dirty="0"/>
            <a:t>Government </a:t>
          </a:r>
        </a:p>
      </dgm:t>
    </dgm:pt>
    <dgm:pt modelId="{3AC628F3-E2E7-43F2-A612-34CD6C24A6C3}" type="parTrans" cxnId="{BD7A95CE-0EBF-4E8B-BA31-4280055E8255}">
      <dgm:prSet/>
      <dgm:spPr/>
      <dgm:t>
        <a:bodyPr/>
        <a:lstStyle/>
        <a:p>
          <a:endParaRPr lang="en-US"/>
        </a:p>
      </dgm:t>
    </dgm:pt>
    <dgm:pt modelId="{271DF685-4A27-4137-A863-2CD09758C7D0}" type="sibTrans" cxnId="{BD7A95CE-0EBF-4E8B-BA31-4280055E8255}">
      <dgm:prSet/>
      <dgm:spPr/>
      <dgm:t>
        <a:bodyPr/>
        <a:lstStyle/>
        <a:p>
          <a:endParaRPr lang="en-US"/>
        </a:p>
      </dgm:t>
    </dgm:pt>
    <dgm:pt modelId="{E30424CF-6B29-431D-A3D6-E0CA38496E41}" type="pres">
      <dgm:prSet presAssocID="{7F460BF4-CB9A-4D3C-9F49-F7841592323C}" presName="cycle" presStyleCnt="0">
        <dgm:presLayoutVars>
          <dgm:dir/>
          <dgm:resizeHandles val="exact"/>
        </dgm:presLayoutVars>
      </dgm:prSet>
      <dgm:spPr/>
    </dgm:pt>
    <dgm:pt modelId="{7F8D4DC2-D8A2-4E3F-B3AA-0854F8D1FE26}" type="pres">
      <dgm:prSet presAssocID="{2FB8F090-E2FF-4583-A47E-FF812C8F7C67}" presName="node" presStyleLbl="node1" presStyleIdx="0" presStyleCnt="5" custScaleX="121330">
        <dgm:presLayoutVars>
          <dgm:bulletEnabled val="1"/>
        </dgm:presLayoutVars>
      </dgm:prSet>
      <dgm:spPr/>
    </dgm:pt>
    <dgm:pt modelId="{862C15E0-C873-4778-96FB-40C7BC5D1838}" type="pres">
      <dgm:prSet presAssocID="{2FB8F090-E2FF-4583-A47E-FF812C8F7C67}" presName="spNode" presStyleCnt="0"/>
      <dgm:spPr/>
    </dgm:pt>
    <dgm:pt modelId="{DAEA5A37-4C1E-4AC8-A334-EC0E8DD05900}" type="pres">
      <dgm:prSet presAssocID="{AD3B3A37-60D7-4EED-BEED-BCCADB180079}" presName="sibTrans" presStyleLbl="sibTrans1D1" presStyleIdx="0" presStyleCnt="5"/>
      <dgm:spPr/>
    </dgm:pt>
    <dgm:pt modelId="{AC03B1F2-3CFC-4E72-92F9-F3F26C9A9707}" type="pres">
      <dgm:prSet presAssocID="{87129B4C-5F89-42CC-AC69-196F7FE3CBC2}" presName="node" presStyleLbl="node1" presStyleIdx="1" presStyleCnt="5">
        <dgm:presLayoutVars>
          <dgm:bulletEnabled val="1"/>
        </dgm:presLayoutVars>
      </dgm:prSet>
      <dgm:spPr/>
    </dgm:pt>
    <dgm:pt modelId="{385CA56A-0C9D-4052-A115-58CCAACD63D2}" type="pres">
      <dgm:prSet presAssocID="{87129B4C-5F89-42CC-AC69-196F7FE3CBC2}" presName="spNode" presStyleCnt="0"/>
      <dgm:spPr/>
    </dgm:pt>
    <dgm:pt modelId="{4FFC7FB0-414C-473C-B30F-11B458662074}" type="pres">
      <dgm:prSet presAssocID="{58F52890-ACB4-4185-9861-429470D7FFD5}" presName="sibTrans" presStyleLbl="sibTrans1D1" presStyleIdx="1" presStyleCnt="5"/>
      <dgm:spPr/>
    </dgm:pt>
    <dgm:pt modelId="{D29CD36F-1D92-4CE6-89DB-FF0E922A8AEC}" type="pres">
      <dgm:prSet presAssocID="{689F1B33-47AF-4394-9104-E969D0064102}" presName="node" presStyleLbl="node1" presStyleIdx="2" presStyleCnt="5" custScaleX="114825" custScaleY="135609" custRadScaleRad="90015" custRadScaleInc="-19864">
        <dgm:presLayoutVars>
          <dgm:bulletEnabled val="1"/>
        </dgm:presLayoutVars>
      </dgm:prSet>
      <dgm:spPr/>
    </dgm:pt>
    <dgm:pt modelId="{C7C8E2F6-389F-4720-9432-6331FD438DE2}" type="pres">
      <dgm:prSet presAssocID="{689F1B33-47AF-4394-9104-E969D0064102}" presName="spNode" presStyleCnt="0"/>
      <dgm:spPr/>
    </dgm:pt>
    <dgm:pt modelId="{44333D03-D874-4C92-8524-F279EDCD441C}" type="pres">
      <dgm:prSet presAssocID="{B1C5897D-214B-4ADD-BC38-EDFFC63FB140}" presName="sibTrans" presStyleLbl="sibTrans1D1" presStyleIdx="2" presStyleCnt="5"/>
      <dgm:spPr/>
    </dgm:pt>
    <dgm:pt modelId="{2352918C-E291-4D70-BDCF-B8A08050EFC0}" type="pres">
      <dgm:prSet presAssocID="{33BFB080-840B-489F-AD3E-B8C570C16ED9}" presName="node" presStyleLbl="node1" presStyleIdx="3" presStyleCnt="5" custRadScaleRad="92100" custRadScaleInc="26617">
        <dgm:presLayoutVars>
          <dgm:bulletEnabled val="1"/>
        </dgm:presLayoutVars>
      </dgm:prSet>
      <dgm:spPr/>
    </dgm:pt>
    <dgm:pt modelId="{0A9EAA5D-69DD-4028-8417-7D5A746B0AF7}" type="pres">
      <dgm:prSet presAssocID="{33BFB080-840B-489F-AD3E-B8C570C16ED9}" presName="spNode" presStyleCnt="0"/>
      <dgm:spPr/>
    </dgm:pt>
    <dgm:pt modelId="{79E56BAA-E1EA-4E2D-AD3C-CC4171EB2008}" type="pres">
      <dgm:prSet presAssocID="{8B482BBA-1CD1-43DA-B58E-4D4133D1E969}" presName="sibTrans" presStyleLbl="sibTrans1D1" presStyleIdx="3" presStyleCnt="5"/>
      <dgm:spPr/>
    </dgm:pt>
    <dgm:pt modelId="{78158535-8ED7-4770-9B1F-7AFBA6686647}" type="pres">
      <dgm:prSet presAssocID="{594E4FC0-4958-4666-B9C8-EA8E06AF9552}" presName="node" presStyleLbl="node1" presStyleIdx="4" presStyleCnt="5" custScaleX="120794">
        <dgm:presLayoutVars>
          <dgm:bulletEnabled val="1"/>
        </dgm:presLayoutVars>
      </dgm:prSet>
      <dgm:spPr/>
    </dgm:pt>
    <dgm:pt modelId="{1388C228-2D0F-477A-AC7E-DF13D2FB1665}" type="pres">
      <dgm:prSet presAssocID="{594E4FC0-4958-4666-B9C8-EA8E06AF9552}" presName="spNode" presStyleCnt="0"/>
      <dgm:spPr/>
    </dgm:pt>
    <dgm:pt modelId="{3576A948-D363-4C68-9632-3B67367BA4C9}" type="pres">
      <dgm:prSet presAssocID="{271DF685-4A27-4137-A863-2CD09758C7D0}" presName="sibTrans" presStyleLbl="sibTrans1D1" presStyleIdx="4" presStyleCnt="5"/>
      <dgm:spPr/>
    </dgm:pt>
  </dgm:ptLst>
  <dgm:cxnLst>
    <dgm:cxn modelId="{7E2DF212-80F7-4991-9356-70696367899B}" srcId="{7F460BF4-CB9A-4D3C-9F49-F7841592323C}" destId="{87129B4C-5F89-42CC-AC69-196F7FE3CBC2}" srcOrd="1" destOrd="0" parTransId="{31F630E4-353E-46E9-AC59-0705F73F05E4}" sibTransId="{58F52890-ACB4-4185-9861-429470D7FFD5}"/>
    <dgm:cxn modelId="{FFE6741E-80D0-44A0-B8A5-89074A330B91}" srcId="{7F460BF4-CB9A-4D3C-9F49-F7841592323C}" destId="{689F1B33-47AF-4394-9104-E969D0064102}" srcOrd="2" destOrd="0" parTransId="{D27D4613-ADE1-476E-B20F-CDF38D4ECFF8}" sibTransId="{B1C5897D-214B-4ADD-BC38-EDFFC63FB140}"/>
    <dgm:cxn modelId="{9C956122-396F-4B18-9403-A53BD1B9C526}" srcId="{7F460BF4-CB9A-4D3C-9F49-F7841592323C}" destId="{33BFB080-840B-489F-AD3E-B8C570C16ED9}" srcOrd="3" destOrd="0" parTransId="{F3A56F19-1842-4688-BD27-1512C29C9670}" sibTransId="{8B482BBA-1CD1-43DA-B58E-4D4133D1E969}"/>
    <dgm:cxn modelId="{532E7929-BCEA-498C-AD5B-0FFFFE9369AB}" type="presOf" srcId="{B1C5897D-214B-4ADD-BC38-EDFFC63FB140}" destId="{44333D03-D874-4C92-8524-F279EDCD441C}" srcOrd="0" destOrd="0" presId="urn:microsoft.com/office/officeart/2005/8/layout/cycle6"/>
    <dgm:cxn modelId="{36DD6A60-0285-4A21-BBF4-BDC4EA24E336}" type="presOf" srcId="{33BFB080-840B-489F-AD3E-B8C570C16ED9}" destId="{2352918C-E291-4D70-BDCF-B8A08050EFC0}" srcOrd="0" destOrd="0" presId="urn:microsoft.com/office/officeart/2005/8/layout/cycle6"/>
    <dgm:cxn modelId="{F0EF1A6B-E159-4EC7-A623-D2A1371723B2}" type="presOf" srcId="{AD3B3A37-60D7-4EED-BEED-BCCADB180079}" destId="{DAEA5A37-4C1E-4AC8-A334-EC0E8DD05900}" srcOrd="0" destOrd="0" presId="urn:microsoft.com/office/officeart/2005/8/layout/cycle6"/>
    <dgm:cxn modelId="{3734E180-A34D-4B1A-8EFB-508C36FFED07}" type="presOf" srcId="{7F460BF4-CB9A-4D3C-9F49-F7841592323C}" destId="{E30424CF-6B29-431D-A3D6-E0CA38496E41}" srcOrd="0" destOrd="0" presId="urn:microsoft.com/office/officeart/2005/8/layout/cycle6"/>
    <dgm:cxn modelId="{3765D69D-4905-4624-98CE-F5694144DE4B}" srcId="{7F460BF4-CB9A-4D3C-9F49-F7841592323C}" destId="{2FB8F090-E2FF-4583-A47E-FF812C8F7C67}" srcOrd="0" destOrd="0" parTransId="{93831D47-4DBD-447A-890A-6EEA5C624B77}" sibTransId="{AD3B3A37-60D7-4EED-BEED-BCCADB180079}"/>
    <dgm:cxn modelId="{B2C01FA8-CDE9-4146-A712-840F2EA6EE79}" type="presOf" srcId="{2FB8F090-E2FF-4583-A47E-FF812C8F7C67}" destId="{7F8D4DC2-D8A2-4E3F-B3AA-0854F8D1FE26}" srcOrd="0" destOrd="0" presId="urn:microsoft.com/office/officeart/2005/8/layout/cycle6"/>
    <dgm:cxn modelId="{D38DF1BE-B759-4DCC-80C4-4D4E89A5A7BA}" type="presOf" srcId="{271DF685-4A27-4137-A863-2CD09758C7D0}" destId="{3576A948-D363-4C68-9632-3B67367BA4C9}" srcOrd="0" destOrd="0" presId="urn:microsoft.com/office/officeart/2005/8/layout/cycle6"/>
    <dgm:cxn modelId="{10F28FBF-20A9-4A9D-836C-D72C05664FAC}" type="presOf" srcId="{594E4FC0-4958-4666-B9C8-EA8E06AF9552}" destId="{78158535-8ED7-4770-9B1F-7AFBA6686647}" srcOrd="0" destOrd="0" presId="urn:microsoft.com/office/officeart/2005/8/layout/cycle6"/>
    <dgm:cxn modelId="{432152C1-7B1E-4969-8434-236A6524E32B}" type="presOf" srcId="{8B482BBA-1CD1-43DA-B58E-4D4133D1E969}" destId="{79E56BAA-E1EA-4E2D-AD3C-CC4171EB2008}" srcOrd="0" destOrd="0" presId="urn:microsoft.com/office/officeart/2005/8/layout/cycle6"/>
    <dgm:cxn modelId="{DE564AC4-166C-4669-8271-C527AA3497EC}" type="presOf" srcId="{58F52890-ACB4-4185-9861-429470D7FFD5}" destId="{4FFC7FB0-414C-473C-B30F-11B458662074}" srcOrd="0" destOrd="0" presId="urn:microsoft.com/office/officeart/2005/8/layout/cycle6"/>
    <dgm:cxn modelId="{BD7A95CE-0EBF-4E8B-BA31-4280055E8255}" srcId="{7F460BF4-CB9A-4D3C-9F49-F7841592323C}" destId="{594E4FC0-4958-4666-B9C8-EA8E06AF9552}" srcOrd="4" destOrd="0" parTransId="{3AC628F3-E2E7-43F2-A612-34CD6C24A6C3}" sibTransId="{271DF685-4A27-4137-A863-2CD09758C7D0}"/>
    <dgm:cxn modelId="{C4A9E0D1-6170-4062-A709-22B245FEFAD7}" type="presOf" srcId="{87129B4C-5F89-42CC-AC69-196F7FE3CBC2}" destId="{AC03B1F2-3CFC-4E72-92F9-F3F26C9A9707}" srcOrd="0" destOrd="0" presId="urn:microsoft.com/office/officeart/2005/8/layout/cycle6"/>
    <dgm:cxn modelId="{CC5AE0EE-401B-4CAB-A313-CDA8132ED0F3}" type="presOf" srcId="{689F1B33-47AF-4394-9104-E969D0064102}" destId="{D29CD36F-1D92-4CE6-89DB-FF0E922A8AEC}" srcOrd="0" destOrd="0" presId="urn:microsoft.com/office/officeart/2005/8/layout/cycle6"/>
    <dgm:cxn modelId="{BB43235D-42B8-4DBE-A4F6-B5E85F6270EE}" type="presParOf" srcId="{E30424CF-6B29-431D-A3D6-E0CA38496E41}" destId="{7F8D4DC2-D8A2-4E3F-B3AA-0854F8D1FE26}" srcOrd="0" destOrd="0" presId="urn:microsoft.com/office/officeart/2005/8/layout/cycle6"/>
    <dgm:cxn modelId="{CF91BC59-C025-4545-9065-38FC815FB02A}" type="presParOf" srcId="{E30424CF-6B29-431D-A3D6-E0CA38496E41}" destId="{862C15E0-C873-4778-96FB-40C7BC5D1838}" srcOrd="1" destOrd="0" presId="urn:microsoft.com/office/officeart/2005/8/layout/cycle6"/>
    <dgm:cxn modelId="{F40073CC-4145-4F85-88F8-9885D1281D3C}" type="presParOf" srcId="{E30424CF-6B29-431D-A3D6-E0CA38496E41}" destId="{DAEA5A37-4C1E-4AC8-A334-EC0E8DD05900}" srcOrd="2" destOrd="0" presId="urn:microsoft.com/office/officeart/2005/8/layout/cycle6"/>
    <dgm:cxn modelId="{CE23B452-8BDC-46E1-95EB-EB06F4742A86}" type="presParOf" srcId="{E30424CF-6B29-431D-A3D6-E0CA38496E41}" destId="{AC03B1F2-3CFC-4E72-92F9-F3F26C9A9707}" srcOrd="3" destOrd="0" presId="urn:microsoft.com/office/officeart/2005/8/layout/cycle6"/>
    <dgm:cxn modelId="{96CE2041-8C39-41F2-ADA4-BF2D6FDE22A3}" type="presParOf" srcId="{E30424CF-6B29-431D-A3D6-E0CA38496E41}" destId="{385CA56A-0C9D-4052-A115-58CCAACD63D2}" srcOrd="4" destOrd="0" presId="urn:microsoft.com/office/officeart/2005/8/layout/cycle6"/>
    <dgm:cxn modelId="{27934016-1E3E-413B-9A25-DB42FCC6984B}" type="presParOf" srcId="{E30424CF-6B29-431D-A3D6-E0CA38496E41}" destId="{4FFC7FB0-414C-473C-B30F-11B458662074}" srcOrd="5" destOrd="0" presId="urn:microsoft.com/office/officeart/2005/8/layout/cycle6"/>
    <dgm:cxn modelId="{3BB0FE56-9CFC-47C7-9AC4-DA0626EFD291}" type="presParOf" srcId="{E30424CF-6B29-431D-A3D6-E0CA38496E41}" destId="{D29CD36F-1D92-4CE6-89DB-FF0E922A8AEC}" srcOrd="6" destOrd="0" presId="urn:microsoft.com/office/officeart/2005/8/layout/cycle6"/>
    <dgm:cxn modelId="{4276E174-7559-49F6-A63B-D0F77FA52DDC}" type="presParOf" srcId="{E30424CF-6B29-431D-A3D6-E0CA38496E41}" destId="{C7C8E2F6-389F-4720-9432-6331FD438DE2}" srcOrd="7" destOrd="0" presId="urn:microsoft.com/office/officeart/2005/8/layout/cycle6"/>
    <dgm:cxn modelId="{787B83FA-7CF4-497B-91C7-FF670B1E563E}" type="presParOf" srcId="{E30424CF-6B29-431D-A3D6-E0CA38496E41}" destId="{44333D03-D874-4C92-8524-F279EDCD441C}" srcOrd="8" destOrd="0" presId="urn:microsoft.com/office/officeart/2005/8/layout/cycle6"/>
    <dgm:cxn modelId="{FD552BD2-C579-4427-8A55-E1D57EBA1914}" type="presParOf" srcId="{E30424CF-6B29-431D-A3D6-E0CA38496E41}" destId="{2352918C-E291-4D70-BDCF-B8A08050EFC0}" srcOrd="9" destOrd="0" presId="urn:microsoft.com/office/officeart/2005/8/layout/cycle6"/>
    <dgm:cxn modelId="{1C2D05E5-734B-4862-86AD-7CA0523F9DF5}" type="presParOf" srcId="{E30424CF-6B29-431D-A3D6-E0CA38496E41}" destId="{0A9EAA5D-69DD-4028-8417-7D5A746B0AF7}" srcOrd="10" destOrd="0" presId="urn:microsoft.com/office/officeart/2005/8/layout/cycle6"/>
    <dgm:cxn modelId="{6D51AB25-6B61-483F-8975-28F32867BF99}" type="presParOf" srcId="{E30424CF-6B29-431D-A3D6-E0CA38496E41}" destId="{79E56BAA-E1EA-4E2D-AD3C-CC4171EB2008}" srcOrd="11" destOrd="0" presId="urn:microsoft.com/office/officeart/2005/8/layout/cycle6"/>
    <dgm:cxn modelId="{DC567425-5B70-4450-89A0-760974036FBA}" type="presParOf" srcId="{E30424CF-6B29-431D-A3D6-E0CA38496E41}" destId="{78158535-8ED7-4770-9B1F-7AFBA6686647}" srcOrd="12" destOrd="0" presId="urn:microsoft.com/office/officeart/2005/8/layout/cycle6"/>
    <dgm:cxn modelId="{BFD0A0D9-F34F-4B4C-8348-117BE3687904}" type="presParOf" srcId="{E30424CF-6B29-431D-A3D6-E0CA38496E41}" destId="{1388C228-2D0F-477A-AC7E-DF13D2FB1665}" srcOrd="13" destOrd="0" presId="urn:microsoft.com/office/officeart/2005/8/layout/cycle6"/>
    <dgm:cxn modelId="{8786D808-4359-4176-8980-7482960C99F9}" type="presParOf" srcId="{E30424CF-6B29-431D-A3D6-E0CA38496E41}" destId="{3576A948-D363-4C68-9632-3B67367BA4C9}"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CADE302F-D296-43FB-8703-CD7BA95FA2BA}" type="presOf" srcId="{5D72BD0D-E0D0-44A3-94D7-B77E91314D89}" destId="{23A3B4CB-4699-473D-93BE-B5C98B467F43}" srcOrd="0" destOrd="0" presId="urn:microsoft.com/office/officeart/2005/8/layout/vList2"/>
    <dgm:cxn modelId="{0929024D-072E-4CA4-A12A-4A82148B8ED7}"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FBFA59DD-76BE-4C21-B276-F457902B34FD}"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CADE302F-D296-43FB-8703-CD7BA95FA2BA}" type="presOf" srcId="{5D72BD0D-E0D0-44A3-94D7-B77E91314D89}" destId="{23A3B4CB-4699-473D-93BE-B5C98B467F43}" srcOrd="0" destOrd="0" presId="urn:microsoft.com/office/officeart/2005/8/layout/vList2"/>
    <dgm:cxn modelId="{0929024D-072E-4CA4-A12A-4A82148B8ED7}"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FBFA59DD-76BE-4C21-B276-F457902B34FD}"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298932-68D3-4CD7-9E21-8D9234E7D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D6638E-364C-42C8-848E-5128DC2506CC}">
      <dgm:prSet/>
      <dgm:spPr/>
      <dgm:t>
        <a:bodyPr/>
        <a:lstStyle/>
        <a:p>
          <a:r>
            <a:rPr lang="en-US" b="0" dirty="0"/>
            <a:t>"Break the silence. When you witness violence against women and girls, do not sit back. Act."</a:t>
          </a:r>
          <a:br>
            <a:rPr lang="en-US" b="0" dirty="0"/>
          </a:br>
          <a:r>
            <a:rPr lang="en-US" b="1" i="1" dirty="0"/>
            <a:t>Ban Ki-moon, former Secretary-General</a:t>
          </a:r>
          <a:endParaRPr lang="en-US" b="0" dirty="0"/>
        </a:p>
      </dgm:t>
    </dgm:pt>
    <dgm:pt modelId="{C72065BA-BA77-4759-9B8C-625C269029EC}" type="parTrans" cxnId="{9305D836-0C32-48FA-9C96-8372BD6141E8}">
      <dgm:prSet/>
      <dgm:spPr/>
      <dgm:t>
        <a:bodyPr/>
        <a:lstStyle/>
        <a:p>
          <a:endParaRPr lang="en-US"/>
        </a:p>
      </dgm:t>
    </dgm:pt>
    <dgm:pt modelId="{D76A08EE-FE54-4A5F-BE11-B62F1E756088}" type="sibTrans" cxnId="{9305D836-0C32-48FA-9C96-8372BD6141E8}">
      <dgm:prSet/>
      <dgm:spPr/>
      <dgm:t>
        <a:bodyPr/>
        <a:lstStyle/>
        <a:p>
          <a:endParaRPr lang="en-US"/>
        </a:p>
      </dgm:t>
    </dgm:pt>
    <dgm:pt modelId="{F882FD70-1C25-4FAB-BEC5-35CE26BBBA39}" type="pres">
      <dgm:prSet presAssocID="{E9298932-68D3-4CD7-9E21-8D9234E7DEE3}" presName="linear" presStyleCnt="0">
        <dgm:presLayoutVars>
          <dgm:animLvl val="lvl"/>
          <dgm:resizeHandles val="exact"/>
        </dgm:presLayoutVars>
      </dgm:prSet>
      <dgm:spPr/>
    </dgm:pt>
    <dgm:pt modelId="{56ACE3A3-7027-4C16-BADC-93D6242B2B57}" type="pres">
      <dgm:prSet presAssocID="{35D6638E-364C-42C8-848E-5128DC2506CC}" presName="parentText" presStyleLbl="node1" presStyleIdx="0" presStyleCnt="1">
        <dgm:presLayoutVars>
          <dgm:chMax val="0"/>
          <dgm:bulletEnabled val="1"/>
        </dgm:presLayoutVars>
      </dgm:prSet>
      <dgm:spPr/>
    </dgm:pt>
  </dgm:ptLst>
  <dgm:cxnLst>
    <dgm:cxn modelId="{9305D836-0C32-48FA-9C96-8372BD6141E8}" srcId="{E9298932-68D3-4CD7-9E21-8D9234E7DEE3}" destId="{35D6638E-364C-42C8-848E-5128DC2506CC}" srcOrd="0" destOrd="0" parTransId="{C72065BA-BA77-4759-9B8C-625C269029EC}" sibTransId="{D76A08EE-FE54-4A5F-BE11-B62F1E756088}"/>
    <dgm:cxn modelId="{17B5B754-E093-43AD-BC29-9EF0329AAF8D}" type="presOf" srcId="{E9298932-68D3-4CD7-9E21-8D9234E7DEE3}" destId="{F882FD70-1C25-4FAB-BEC5-35CE26BBBA39}" srcOrd="0" destOrd="0" presId="urn:microsoft.com/office/officeart/2005/8/layout/vList2"/>
    <dgm:cxn modelId="{715C43CD-42C3-4DEB-9C62-68DF79372836}" type="presOf" srcId="{35D6638E-364C-42C8-848E-5128DC2506CC}" destId="{56ACE3A3-7027-4C16-BADC-93D6242B2B57}" srcOrd="0" destOrd="0" presId="urn:microsoft.com/office/officeart/2005/8/layout/vList2"/>
    <dgm:cxn modelId="{AF40ACDE-9CAE-4CB2-BFD2-0363F1780FC7}" type="presParOf" srcId="{F882FD70-1C25-4FAB-BEC5-35CE26BBBA39}" destId="{56ACE3A3-7027-4C16-BADC-93D6242B2B5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CADE302F-D296-43FB-8703-CD7BA95FA2BA}" type="presOf" srcId="{5D72BD0D-E0D0-44A3-94D7-B77E91314D89}" destId="{23A3B4CB-4699-473D-93BE-B5C98B467F43}" srcOrd="0" destOrd="0" presId="urn:microsoft.com/office/officeart/2005/8/layout/vList2"/>
    <dgm:cxn modelId="{0929024D-072E-4CA4-A12A-4A82148B8ED7}"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FBFA59DD-76BE-4C21-B276-F457902B34FD}"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1F72449D-A084-4EFC-9734-A3376FC02D5B}" type="presOf" srcId="{E0D64CD4-CC31-4E82-B0AC-695536124894}" destId="{186FC5BB-91AA-4C2F-8FB2-763B599E438D}" srcOrd="0" destOrd="0" presId="urn:microsoft.com/office/officeart/2005/8/layout/vList2"/>
    <dgm:cxn modelId="{2E7868D0-1E29-4CAC-A855-B8B7351B8EA6}" type="presOf" srcId="{5D72BD0D-E0D0-44A3-94D7-B77E91314D89}" destId="{23A3B4CB-4699-473D-93BE-B5C98B467F43}"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3918E408-CCDB-4899-8F58-5E82D6A0D218}"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323FE3CD-E9C8-4B9B-BF5D-1F84238E793E}" type="presOf" srcId="{5D72BD0D-E0D0-44A3-94D7-B77E91314D89}" destId="{23A3B4CB-4699-473D-93BE-B5C98B467F43}"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D30E0F0-8BE2-4107-A72B-9D19E2B1FEA4}" type="presOf" srcId="{E0D64CD4-CC31-4E82-B0AC-695536124894}" destId="{186FC5BB-91AA-4C2F-8FB2-763B599E438D}" srcOrd="0" destOrd="0" presId="urn:microsoft.com/office/officeart/2005/8/layout/vList2"/>
    <dgm:cxn modelId="{200B1E29-097E-4373-A324-A4555188CDAC}"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E304DE47-8C0C-471F-8DFF-2320E664DB1F}" type="presOf" srcId="{5D72BD0D-E0D0-44A3-94D7-B77E91314D89}" destId="{23A3B4CB-4699-473D-93BE-B5C98B467F43}" srcOrd="0" destOrd="0" presId="urn:microsoft.com/office/officeart/2005/8/layout/vList2"/>
    <dgm:cxn modelId="{AC1786AA-73F0-49A5-B3B1-A6FC052D673A}"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4DB2E10-8B7A-4E78-B6C0-E2F352E322F5}"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E304DE47-8C0C-471F-8DFF-2320E664DB1F}" type="presOf" srcId="{5D72BD0D-E0D0-44A3-94D7-B77E91314D89}" destId="{23A3B4CB-4699-473D-93BE-B5C98B467F43}" srcOrd="0" destOrd="0" presId="urn:microsoft.com/office/officeart/2005/8/layout/vList2"/>
    <dgm:cxn modelId="{AC1786AA-73F0-49A5-B3B1-A6FC052D673A}"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4DB2E10-8B7A-4E78-B6C0-E2F352E322F5}"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E304DE47-8C0C-471F-8DFF-2320E664DB1F}" type="presOf" srcId="{5D72BD0D-E0D0-44A3-94D7-B77E91314D89}" destId="{23A3B4CB-4699-473D-93BE-B5C98B467F43}" srcOrd="0" destOrd="0" presId="urn:microsoft.com/office/officeart/2005/8/layout/vList2"/>
    <dgm:cxn modelId="{AC1786AA-73F0-49A5-B3B1-A6FC052D673A}"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4DB2E10-8B7A-4E78-B6C0-E2F352E322F5}"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60AD9114-4B5C-477B-BC63-6F31599D65B7}" type="presOf" srcId="{5D72BD0D-E0D0-44A3-94D7-B77E91314D89}" destId="{23A3B4CB-4699-473D-93BE-B5C98B467F43}" srcOrd="0" destOrd="0" presId="urn:microsoft.com/office/officeart/2005/8/layout/vList2"/>
    <dgm:cxn modelId="{6AEEC448-CBCC-4C77-BF41-E938296B6CAC}"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2F306F1E-F559-4B1B-BE6E-A5FB7E9EA3EA}"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E304DE47-8C0C-471F-8DFF-2320E664DB1F}" type="presOf" srcId="{5D72BD0D-E0D0-44A3-94D7-B77E91314D89}" destId="{23A3B4CB-4699-473D-93BE-B5C98B467F43}" srcOrd="0" destOrd="0" presId="urn:microsoft.com/office/officeart/2005/8/layout/vList2"/>
    <dgm:cxn modelId="{AC1786AA-73F0-49A5-B3B1-A6FC052D673A}"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4DB2E10-8B7A-4E78-B6C0-E2F352E322F5}"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E304DE47-8C0C-471F-8DFF-2320E664DB1F}" type="presOf" srcId="{5D72BD0D-E0D0-44A3-94D7-B77E91314D89}" destId="{23A3B4CB-4699-473D-93BE-B5C98B467F43}" srcOrd="0" destOrd="0" presId="urn:microsoft.com/office/officeart/2005/8/layout/vList2"/>
    <dgm:cxn modelId="{AC1786AA-73F0-49A5-B3B1-A6FC052D673A}"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54DB2E10-8B7A-4E78-B6C0-E2F352E322F5}"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298932-68D3-4CD7-9E21-8D9234E7DE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3D47F1B-65DE-4FB2-8271-0222037D0FCA}">
      <dgm:prSet/>
      <dgm:spPr/>
      <dgm:t>
        <a:bodyPr/>
        <a:lstStyle/>
        <a:p>
          <a:pPr rtl="0"/>
          <a:r>
            <a:rPr lang="en-US" dirty="0"/>
            <a:t>It is a complicated health problem that must be addressed through a collaborative effort involving religious leaders, law enforcement, employers, health professionals, policy makers, legal professionals, educators, advocates, and friends of the abused.</a:t>
          </a:r>
        </a:p>
      </dgm:t>
    </dgm:pt>
    <dgm:pt modelId="{C193F53B-043E-4F4F-9AC1-EF0BB85F4B57}" type="parTrans" cxnId="{EFD2611F-76EC-4B97-8BA1-FDE1BCBEAF6F}">
      <dgm:prSet/>
      <dgm:spPr/>
      <dgm:t>
        <a:bodyPr/>
        <a:lstStyle/>
        <a:p>
          <a:endParaRPr lang="en-US"/>
        </a:p>
      </dgm:t>
    </dgm:pt>
    <dgm:pt modelId="{EE801CD4-3CBE-4E84-84AA-57F3DDDEA5F6}" type="sibTrans" cxnId="{EFD2611F-76EC-4B97-8BA1-FDE1BCBEAF6F}">
      <dgm:prSet/>
      <dgm:spPr/>
      <dgm:t>
        <a:bodyPr/>
        <a:lstStyle/>
        <a:p>
          <a:endParaRPr lang="en-US"/>
        </a:p>
      </dgm:t>
    </dgm:pt>
    <dgm:pt modelId="{F882FD70-1C25-4FAB-BEC5-35CE26BBBA39}" type="pres">
      <dgm:prSet presAssocID="{E9298932-68D3-4CD7-9E21-8D9234E7DEE3}" presName="linear" presStyleCnt="0">
        <dgm:presLayoutVars>
          <dgm:animLvl val="lvl"/>
          <dgm:resizeHandles val="exact"/>
        </dgm:presLayoutVars>
      </dgm:prSet>
      <dgm:spPr/>
    </dgm:pt>
    <dgm:pt modelId="{9C81476A-F184-4891-A044-635B971F7B0C}" type="pres">
      <dgm:prSet presAssocID="{B3D47F1B-65DE-4FB2-8271-0222037D0FCA}" presName="parentText" presStyleLbl="node1" presStyleIdx="0" presStyleCnt="1" custLinFactNeighborX="-2126" custLinFactNeighborY="-7299">
        <dgm:presLayoutVars>
          <dgm:chMax val="0"/>
          <dgm:bulletEnabled val="1"/>
        </dgm:presLayoutVars>
      </dgm:prSet>
      <dgm:spPr/>
    </dgm:pt>
  </dgm:ptLst>
  <dgm:cxnLst>
    <dgm:cxn modelId="{EFD2611F-76EC-4B97-8BA1-FDE1BCBEAF6F}" srcId="{E9298932-68D3-4CD7-9E21-8D9234E7DEE3}" destId="{B3D47F1B-65DE-4FB2-8271-0222037D0FCA}" srcOrd="0" destOrd="0" parTransId="{C193F53B-043E-4F4F-9AC1-EF0BB85F4B57}" sibTransId="{EE801CD4-3CBE-4E84-84AA-57F3DDDEA5F6}"/>
    <dgm:cxn modelId="{17B5B754-E093-43AD-BC29-9EF0329AAF8D}" type="presOf" srcId="{E9298932-68D3-4CD7-9E21-8D9234E7DEE3}" destId="{F882FD70-1C25-4FAB-BEC5-35CE26BBBA39}" srcOrd="0" destOrd="0" presId="urn:microsoft.com/office/officeart/2005/8/layout/vList2"/>
    <dgm:cxn modelId="{F811CA89-49EE-421A-899F-D2B60D71161E}" type="presOf" srcId="{B3D47F1B-65DE-4FB2-8271-0222037D0FCA}" destId="{9C81476A-F184-4891-A044-635B971F7B0C}" srcOrd="0" destOrd="0" presId="urn:microsoft.com/office/officeart/2005/8/layout/vList2"/>
    <dgm:cxn modelId="{F173EA0E-6E9D-4BE1-A14E-431BED225E32}" type="presParOf" srcId="{F882FD70-1C25-4FAB-BEC5-35CE26BBBA39}" destId="{9C81476A-F184-4891-A044-635B971F7B0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72BD0D-E0D0-44A3-94D7-B77E91314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0D64CD4-CC31-4E82-B0AC-695536124894}">
      <dgm:prSet/>
      <dgm:spPr/>
      <dgm:t>
        <a:bodyPr/>
        <a:lstStyle/>
        <a:p>
          <a:pPr algn="ctr" rtl="0"/>
          <a:r>
            <a:rPr lang="en-US" dirty="0"/>
            <a:t>www.lastmile4d.org</a:t>
          </a:r>
        </a:p>
      </dgm:t>
    </dgm:pt>
    <dgm:pt modelId="{EC4B5B2E-0212-41F9-BCA5-9F7416574616}" type="parTrans" cxnId="{3BB32ED3-91CF-48AE-8EB1-5F73E8777482}">
      <dgm:prSet/>
      <dgm:spPr/>
      <dgm:t>
        <a:bodyPr/>
        <a:lstStyle/>
        <a:p>
          <a:endParaRPr lang="en-US"/>
        </a:p>
      </dgm:t>
    </dgm:pt>
    <dgm:pt modelId="{430A91F2-265A-4EF1-9F28-3EC6787C3D7A}" type="sibTrans" cxnId="{3BB32ED3-91CF-48AE-8EB1-5F73E8777482}">
      <dgm:prSet/>
      <dgm:spPr/>
      <dgm:t>
        <a:bodyPr/>
        <a:lstStyle/>
        <a:p>
          <a:endParaRPr lang="en-US"/>
        </a:p>
      </dgm:t>
    </dgm:pt>
    <dgm:pt modelId="{23A3B4CB-4699-473D-93BE-B5C98B467F43}" type="pres">
      <dgm:prSet presAssocID="{5D72BD0D-E0D0-44A3-94D7-B77E91314D89}" presName="linear" presStyleCnt="0">
        <dgm:presLayoutVars>
          <dgm:animLvl val="lvl"/>
          <dgm:resizeHandles val="exact"/>
        </dgm:presLayoutVars>
      </dgm:prSet>
      <dgm:spPr/>
    </dgm:pt>
    <dgm:pt modelId="{186FC5BB-91AA-4C2F-8FB2-763B599E438D}" type="pres">
      <dgm:prSet presAssocID="{E0D64CD4-CC31-4E82-B0AC-695536124894}" presName="parentText" presStyleLbl="node1" presStyleIdx="0" presStyleCnt="1">
        <dgm:presLayoutVars>
          <dgm:chMax val="0"/>
          <dgm:bulletEnabled val="1"/>
        </dgm:presLayoutVars>
      </dgm:prSet>
      <dgm:spPr/>
    </dgm:pt>
  </dgm:ptLst>
  <dgm:cxnLst>
    <dgm:cxn modelId="{1070ACC6-705F-4234-A843-2DBB20A40730}" type="presOf" srcId="{5D72BD0D-E0D0-44A3-94D7-B77E91314D89}" destId="{23A3B4CB-4699-473D-93BE-B5C98B467F43}" srcOrd="0" destOrd="0" presId="urn:microsoft.com/office/officeart/2005/8/layout/vList2"/>
    <dgm:cxn modelId="{476EA7C9-8BD7-4073-AE26-53FFF62F32BE}" type="presOf" srcId="{E0D64CD4-CC31-4E82-B0AC-695536124894}" destId="{186FC5BB-91AA-4C2F-8FB2-763B599E438D}" srcOrd="0" destOrd="0" presId="urn:microsoft.com/office/officeart/2005/8/layout/vList2"/>
    <dgm:cxn modelId="{3BB32ED3-91CF-48AE-8EB1-5F73E8777482}" srcId="{5D72BD0D-E0D0-44A3-94D7-B77E91314D89}" destId="{E0D64CD4-CC31-4E82-B0AC-695536124894}" srcOrd="0" destOrd="0" parTransId="{EC4B5B2E-0212-41F9-BCA5-9F7416574616}" sibTransId="{430A91F2-265A-4EF1-9F28-3EC6787C3D7A}"/>
    <dgm:cxn modelId="{E8230638-EE67-4AA4-863F-A3D3DB3F5647}" type="presParOf" srcId="{23A3B4CB-4699-473D-93BE-B5C98B467F43}" destId="{186FC5BB-91AA-4C2F-8FB2-763B599E43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98C0-0420-47EE-A8EF-E17D21E5C9B3}">
      <dsp:nvSpPr>
        <dsp:cNvPr id="0" name=""/>
        <dsp:cNvSpPr/>
      </dsp:nvSpPr>
      <dsp:spPr>
        <a:xfrm>
          <a:off x="2739" y="2452571"/>
          <a:ext cx="2881974" cy="11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Confidence </a:t>
          </a:r>
        </a:p>
      </dsp:txBody>
      <dsp:txXfrm>
        <a:off x="36296" y="2486128"/>
        <a:ext cx="2814860" cy="1078617"/>
      </dsp:txXfrm>
    </dsp:sp>
    <dsp:sp modelId="{F8F77991-1131-4C91-A36C-3349585E7006}">
      <dsp:nvSpPr>
        <dsp:cNvPr id="0" name=""/>
        <dsp:cNvSpPr/>
      </dsp:nvSpPr>
      <dsp:spPr>
        <a:xfrm>
          <a:off x="2739" y="1226565"/>
          <a:ext cx="1382905" cy="11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Listening </a:t>
          </a:r>
        </a:p>
      </dsp:txBody>
      <dsp:txXfrm>
        <a:off x="36296" y="1260122"/>
        <a:ext cx="1315791" cy="1078617"/>
      </dsp:txXfrm>
    </dsp:sp>
    <dsp:sp modelId="{4BB1CDE3-7DB8-4A53-8513-D532BE010251}">
      <dsp:nvSpPr>
        <dsp:cNvPr id="0" name=""/>
        <dsp:cNvSpPr/>
      </dsp:nvSpPr>
      <dsp:spPr>
        <a:xfrm>
          <a:off x="1501808" y="1226565"/>
          <a:ext cx="1382905" cy="11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Supporting </a:t>
          </a:r>
        </a:p>
      </dsp:txBody>
      <dsp:txXfrm>
        <a:off x="1535365" y="1260122"/>
        <a:ext cx="1315791" cy="1078617"/>
      </dsp:txXfrm>
    </dsp:sp>
    <dsp:sp modelId="{42D2C7DE-9B67-4ED6-BFEA-899885571471}">
      <dsp:nvSpPr>
        <dsp:cNvPr id="0" name=""/>
        <dsp:cNvSpPr/>
      </dsp:nvSpPr>
      <dsp:spPr>
        <a:xfrm>
          <a:off x="1501808" y="559"/>
          <a:ext cx="1382905" cy="11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Validating </a:t>
          </a:r>
        </a:p>
      </dsp:txBody>
      <dsp:txXfrm>
        <a:off x="1535365" y="34116"/>
        <a:ext cx="1315791" cy="1078617"/>
      </dsp:txXfrm>
    </dsp:sp>
    <dsp:sp modelId="{15A82FBA-94F0-457F-9AB3-5C3C8EE8DDBD}">
      <dsp:nvSpPr>
        <dsp:cNvPr id="0" name=""/>
        <dsp:cNvSpPr/>
      </dsp:nvSpPr>
      <dsp:spPr>
        <a:xfrm>
          <a:off x="51390" y="0"/>
          <a:ext cx="1382905" cy="11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Acknowledging  </a:t>
          </a:r>
        </a:p>
      </dsp:txBody>
      <dsp:txXfrm>
        <a:off x="84947" y="33557"/>
        <a:ext cx="1315791" cy="10786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4DC2-D8A2-4E3F-B3AA-0854F8D1FE26}">
      <dsp:nvSpPr>
        <dsp:cNvPr id="0" name=""/>
        <dsp:cNvSpPr/>
      </dsp:nvSpPr>
      <dsp:spPr>
        <a:xfrm>
          <a:off x="1596485" y="-40624"/>
          <a:ext cx="1432465" cy="767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Focus on victims and impact of DV on families </a:t>
          </a:r>
        </a:p>
      </dsp:txBody>
      <dsp:txXfrm>
        <a:off x="1633947" y="-3162"/>
        <a:ext cx="1357541" cy="692489"/>
      </dsp:txXfrm>
    </dsp:sp>
    <dsp:sp modelId="{DAEA5A37-4C1E-4AC8-A334-EC0E8DD05900}">
      <dsp:nvSpPr>
        <dsp:cNvPr id="0" name=""/>
        <dsp:cNvSpPr/>
      </dsp:nvSpPr>
      <dsp:spPr>
        <a:xfrm>
          <a:off x="778147" y="343082"/>
          <a:ext cx="3069141" cy="3069141"/>
        </a:xfrm>
        <a:custGeom>
          <a:avLst/>
          <a:gdLst/>
          <a:ahLst/>
          <a:cxnLst/>
          <a:rect l="0" t="0" r="0" b="0"/>
          <a:pathLst>
            <a:path>
              <a:moveTo>
                <a:pt x="2257404" y="180902"/>
              </a:moveTo>
              <a:arcTo wR="1534570" hR="1534570" stAng="17886083" swAng="1657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03B1F2-3CFC-4E72-92F9-F3F26C9A9707}">
      <dsp:nvSpPr>
        <dsp:cNvPr id="0" name=""/>
        <dsp:cNvSpPr/>
      </dsp:nvSpPr>
      <dsp:spPr>
        <a:xfrm>
          <a:off x="3181864" y="1019737"/>
          <a:ext cx="1180636" cy="767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Law</a:t>
          </a:r>
          <a:r>
            <a:rPr lang="en-US" sz="1600" b="1" kern="1200" dirty="0">
              <a:sym typeface="Wingdings" panose="05000000000000000000" pitchFamily="2" charset="2"/>
            </a:rPr>
            <a:t> policy</a:t>
          </a:r>
          <a:r>
            <a:rPr lang="en-US" sz="1600" b="1" kern="1200" dirty="0"/>
            <a:t> </a:t>
          </a:r>
        </a:p>
      </dsp:txBody>
      <dsp:txXfrm>
        <a:off x="3219326" y="1057199"/>
        <a:ext cx="1105712" cy="692489"/>
      </dsp:txXfrm>
    </dsp:sp>
    <dsp:sp modelId="{4FFC7FB0-414C-473C-B30F-11B458662074}">
      <dsp:nvSpPr>
        <dsp:cNvPr id="0" name=""/>
        <dsp:cNvSpPr/>
      </dsp:nvSpPr>
      <dsp:spPr>
        <a:xfrm>
          <a:off x="798292" y="-11054"/>
          <a:ext cx="3069141" cy="3069141"/>
        </a:xfrm>
        <a:custGeom>
          <a:avLst/>
          <a:gdLst/>
          <a:ahLst/>
          <a:cxnLst/>
          <a:rect l="0" t="0" r="0" b="0"/>
          <a:pathLst>
            <a:path>
              <a:moveTo>
                <a:pt x="3045166" y="1804772"/>
              </a:moveTo>
              <a:arcTo wR="1534570" hR="1534570" stAng="608478" swAng="14760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9CD36F-1D92-4CE6-89DB-FF0E922A8AEC}">
      <dsp:nvSpPr>
        <dsp:cNvPr id="0" name=""/>
        <dsp:cNvSpPr/>
      </dsp:nvSpPr>
      <dsp:spPr>
        <a:xfrm>
          <a:off x="2536888" y="2403496"/>
          <a:ext cx="1355665" cy="10406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Judges </a:t>
          </a:r>
          <a:r>
            <a:rPr lang="en-US" sz="1600" b="1" kern="1200" dirty="0">
              <a:sym typeface="Wingdings" panose="05000000000000000000" pitchFamily="2" charset="2"/>
            </a:rPr>
            <a:t> Police Service providers </a:t>
          </a:r>
          <a:r>
            <a:rPr lang="en-US" sz="1600" b="1" kern="1200" dirty="0"/>
            <a:t> </a:t>
          </a:r>
        </a:p>
      </dsp:txBody>
      <dsp:txXfrm>
        <a:off x="2587690" y="2454298"/>
        <a:ext cx="1254061" cy="939077"/>
      </dsp:txXfrm>
    </dsp:sp>
    <dsp:sp modelId="{44333D03-D874-4C92-8524-F279EDCD441C}">
      <dsp:nvSpPr>
        <dsp:cNvPr id="0" name=""/>
        <dsp:cNvSpPr/>
      </dsp:nvSpPr>
      <dsp:spPr>
        <a:xfrm>
          <a:off x="701205" y="201376"/>
          <a:ext cx="3069141" cy="3069141"/>
        </a:xfrm>
        <a:custGeom>
          <a:avLst/>
          <a:gdLst/>
          <a:ahLst/>
          <a:cxnLst/>
          <a:rect l="0" t="0" r="0" b="0"/>
          <a:pathLst>
            <a:path>
              <a:moveTo>
                <a:pt x="1829929" y="3040449"/>
              </a:moveTo>
              <a:arcTo wR="1534570" hR="1534570" stAng="4734184" swAng="12960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52918C-E291-4D70-BDCF-B8A08050EFC0}">
      <dsp:nvSpPr>
        <dsp:cNvPr id="0" name=""/>
        <dsp:cNvSpPr/>
      </dsp:nvSpPr>
      <dsp:spPr>
        <a:xfrm>
          <a:off x="769599" y="2537832"/>
          <a:ext cx="1180636" cy="767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NGO/CSO</a:t>
          </a:r>
        </a:p>
      </dsp:txBody>
      <dsp:txXfrm>
        <a:off x="807061" y="2575294"/>
        <a:ext cx="1105712" cy="692489"/>
      </dsp:txXfrm>
    </dsp:sp>
    <dsp:sp modelId="{79E56BAA-E1EA-4E2D-AD3C-CC4171EB2008}">
      <dsp:nvSpPr>
        <dsp:cNvPr id="0" name=""/>
        <dsp:cNvSpPr/>
      </dsp:nvSpPr>
      <dsp:spPr>
        <a:xfrm>
          <a:off x="773865" y="106656"/>
          <a:ext cx="3069141" cy="3069141"/>
        </a:xfrm>
        <a:custGeom>
          <a:avLst/>
          <a:gdLst/>
          <a:ahLst/>
          <a:cxnLst/>
          <a:rect l="0" t="0" r="0" b="0"/>
          <a:pathLst>
            <a:path>
              <a:moveTo>
                <a:pt x="284508" y="2424655"/>
              </a:moveTo>
              <a:arcTo wR="1534570" hR="1534570" stAng="8672875" swAng="17817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158535-8ED7-4770-9B1F-7AFBA6686647}">
      <dsp:nvSpPr>
        <dsp:cNvPr id="0" name=""/>
        <dsp:cNvSpPr/>
      </dsp:nvSpPr>
      <dsp:spPr>
        <a:xfrm>
          <a:off x="140186" y="1019737"/>
          <a:ext cx="1426137" cy="767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Government </a:t>
          </a:r>
        </a:p>
      </dsp:txBody>
      <dsp:txXfrm>
        <a:off x="177648" y="1057199"/>
        <a:ext cx="1351213" cy="692489"/>
      </dsp:txXfrm>
    </dsp:sp>
    <dsp:sp modelId="{3576A948-D363-4C68-9632-3B67367BA4C9}">
      <dsp:nvSpPr>
        <dsp:cNvPr id="0" name=""/>
        <dsp:cNvSpPr/>
      </dsp:nvSpPr>
      <dsp:spPr>
        <a:xfrm>
          <a:off x="778147" y="343082"/>
          <a:ext cx="3069141" cy="3069141"/>
        </a:xfrm>
        <a:custGeom>
          <a:avLst/>
          <a:gdLst/>
          <a:ahLst/>
          <a:cxnLst/>
          <a:rect l="0" t="0" r="0" b="0"/>
          <a:pathLst>
            <a:path>
              <a:moveTo>
                <a:pt x="266408" y="670469"/>
              </a:moveTo>
              <a:arcTo wR="1534570" hR="1534570" stAng="12856186" swAng="1657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CE3A3-7027-4C16-BADC-93D6242B2B57}">
      <dsp:nvSpPr>
        <dsp:cNvPr id="0" name=""/>
        <dsp:cNvSpPr/>
      </dsp:nvSpPr>
      <dsp:spPr>
        <a:xfrm>
          <a:off x="0" y="2311"/>
          <a:ext cx="4700587" cy="359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"Break the silence. When you witness violence against women and girls, do not sit back. Act."</a:t>
          </a:r>
          <a:br>
            <a:rPr lang="en-US" sz="3200" b="0" kern="1200" dirty="0"/>
          </a:br>
          <a:r>
            <a:rPr lang="en-US" sz="3200" b="1" i="1" kern="1200" dirty="0"/>
            <a:t>Ban Ki-moon, former Secretary-General</a:t>
          </a:r>
          <a:endParaRPr lang="en-US" sz="3200" b="0" kern="1200" dirty="0"/>
        </a:p>
      </dsp:txBody>
      <dsp:txXfrm>
        <a:off x="175456" y="177767"/>
        <a:ext cx="4349675" cy="32433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1476A-F184-4891-A044-635B971F7B0C}">
      <dsp:nvSpPr>
        <dsp:cNvPr id="0" name=""/>
        <dsp:cNvSpPr/>
      </dsp:nvSpPr>
      <dsp:spPr>
        <a:xfrm>
          <a:off x="0" y="82"/>
          <a:ext cx="4700587" cy="3140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It is a complicated health problem that must be addressed through a collaborative effort involving religious leaders, law enforcement, employers, health professionals, policy makers, legal professionals, educators, advocates, and friends of the abused.</a:t>
          </a:r>
        </a:p>
      </dsp:txBody>
      <dsp:txXfrm>
        <a:off x="153296" y="153378"/>
        <a:ext cx="4393995" cy="2833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FC5BB-91AA-4C2F-8FB2-763B599E438D}">
      <dsp:nvSpPr>
        <dsp:cNvPr id="0" name=""/>
        <dsp:cNvSpPr/>
      </dsp:nvSpPr>
      <dsp:spPr>
        <a:xfrm>
          <a:off x="0" y="7062"/>
          <a:ext cx="9613860" cy="351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dsp:txBody>
      <dsp:txXfrm>
        <a:off x="17134" y="24196"/>
        <a:ext cx="9579592" cy="316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F8AEC-A990-4C97-8219-BBE041F6C1B5}"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4FCB1-5CE3-4808-9878-755AB32C0E7F}" type="slidenum">
              <a:rPr lang="en-US" smtClean="0"/>
              <a:t>‹#›</a:t>
            </a:fld>
            <a:endParaRPr lang="en-US"/>
          </a:p>
        </p:txBody>
      </p:sp>
    </p:spTree>
    <p:extLst>
      <p:ext uri="{BB962C8B-B14F-4D97-AF65-F5344CB8AC3E}">
        <p14:creationId xmlns:p14="http://schemas.microsoft.com/office/powerpoint/2010/main" val="343949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E4FCB1-5CE3-4808-9878-755AB32C0E7F}" type="slidenum">
              <a:rPr lang="en-US" smtClean="0"/>
              <a:t>1</a:t>
            </a:fld>
            <a:endParaRPr lang="en-US"/>
          </a:p>
        </p:txBody>
      </p:sp>
    </p:spTree>
    <p:extLst>
      <p:ext uri="{BB962C8B-B14F-4D97-AF65-F5344CB8AC3E}">
        <p14:creationId xmlns:p14="http://schemas.microsoft.com/office/powerpoint/2010/main" val="287875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E4FCB1-5CE3-4808-9878-755AB32C0E7F}" type="slidenum">
              <a:rPr lang="en-US" smtClean="0"/>
              <a:t>6</a:t>
            </a:fld>
            <a:endParaRPr lang="en-US"/>
          </a:p>
        </p:txBody>
      </p:sp>
    </p:spTree>
    <p:extLst>
      <p:ext uri="{BB962C8B-B14F-4D97-AF65-F5344CB8AC3E}">
        <p14:creationId xmlns:p14="http://schemas.microsoft.com/office/powerpoint/2010/main" val="10111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E4FCB1-5CE3-4808-9878-755AB32C0E7F}" type="slidenum">
              <a:rPr lang="en-US" smtClean="0"/>
              <a:t>9</a:t>
            </a:fld>
            <a:endParaRPr lang="en-US"/>
          </a:p>
        </p:txBody>
      </p:sp>
    </p:spTree>
    <p:extLst>
      <p:ext uri="{BB962C8B-B14F-4D97-AF65-F5344CB8AC3E}">
        <p14:creationId xmlns:p14="http://schemas.microsoft.com/office/powerpoint/2010/main" val="207608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E4FCB1-5CE3-4808-9878-755AB32C0E7F}" type="slidenum">
              <a:rPr lang="en-US" smtClean="0"/>
              <a:t>11</a:t>
            </a:fld>
            <a:endParaRPr lang="en-US"/>
          </a:p>
        </p:txBody>
      </p:sp>
    </p:spTree>
    <p:extLst>
      <p:ext uri="{BB962C8B-B14F-4D97-AF65-F5344CB8AC3E}">
        <p14:creationId xmlns:p14="http://schemas.microsoft.com/office/powerpoint/2010/main" val="14864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A98F19-B855-4E05-8DFF-34DF79CD039F}" type="datetime1">
              <a:rPr lang="en-US" smtClean="0"/>
              <a:t>2/11/2018</a:t>
            </a:fld>
            <a:endParaRPr lang="en-US" dirty="0"/>
          </a:p>
        </p:txBody>
      </p:sp>
      <p:sp>
        <p:nvSpPr>
          <p:cNvPr id="5" name="Footer Placeholder 4"/>
          <p:cNvSpPr>
            <a:spLocks noGrp="1"/>
          </p:cNvSpPr>
          <p:nvPr>
            <p:ph type="ftr" sz="quarter" idx="11"/>
          </p:nvPr>
        </p:nvSpPr>
        <p:spPr/>
        <p:txBody>
          <a:bodyPr/>
          <a:lstStyle/>
          <a:p>
            <a:r>
              <a:rPr lang="en-US"/>
              <a:t>www.lastmile4d.org</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8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59F3CC-2FBF-479E-AF88-4E062F8DC0F3}"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22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DD74C-13EE-4322-A7A0-9DB9AB300F6C}"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019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A9BD1-46ED-4032-AF89-B3ED67FF7457}"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9853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55EBEF-AF62-4FE7-8E94-1531A0CCAD18}"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79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223386-23CC-4688-94A5-976F7122B44B}" type="datetime1">
              <a:rPr lang="en-US" smtClean="0"/>
              <a:t>2/11/2018</a:t>
            </a:fld>
            <a:endParaRPr lang="en-US" dirty="0"/>
          </a:p>
        </p:txBody>
      </p:sp>
      <p:sp>
        <p:nvSpPr>
          <p:cNvPr id="4" name="Footer Placeholder 3"/>
          <p:cNvSpPr>
            <a:spLocks noGrp="1"/>
          </p:cNvSpPr>
          <p:nvPr>
            <p:ph type="ftr" sz="quarter" idx="11"/>
          </p:nvPr>
        </p:nvSpPr>
        <p:spPr/>
        <p:txBody>
          <a:bodyPr/>
          <a:lstStyle/>
          <a:p>
            <a:r>
              <a:rPr lang="en-US"/>
              <a:t>www.lastmile4d.org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510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45B42D-EA0B-45C9-BCC1-E48E44B0C3AD}" type="datetime1">
              <a:rPr lang="en-US" smtClean="0"/>
              <a:t>2/11/2018</a:t>
            </a:fld>
            <a:endParaRPr lang="en-US" dirty="0"/>
          </a:p>
        </p:txBody>
      </p:sp>
      <p:sp>
        <p:nvSpPr>
          <p:cNvPr id="4" name="Footer Placeholder 3"/>
          <p:cNvSpPr>
            <a:spLocks noGrp="1"/>
          </p:cNvSpPr>
          <p:nvPr>
            <p:ph type="ftr" sz="quarter" idx="11"/>
          </p:nvPr>
        </p:nvSpPr>
        <p:spPr/>
        <p:txBody>
          <a:bodyPr/>
          <a:lstStyle/>
          <a:p>
            <a:r>
              <a:rPr lang="en-US"/>
              <a:t>www.lastmile4d.org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354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3429F-76D4-4F62-9B8C-AF3C3C704256}" type="datetime1">
              <a:rPr lang="en-US" smtClean="0"/>
              <a:t>2/11/2018</a:t>
            </a:fld>
            <a:endParaRPr lang="en-US" dirty="0"/>
          </a:p>
        </p:txBody>
      </p:sp>
      <p:sp>
        <p:nvSpPr>
          <p:cNvPr id="5" name="Footer Placeholder 4"/>
          <p:cNvSpPr>
            <a:spLocks noGrp="1"/>
          </p:cNvSpPr>
          <p:nvPr>
            <p:ph type="ftr" sz="quarter" idx="11"/>
          </p:nvPr>
        </p:nvSpPr>
        <p:spPr/>
        <p:txBody>
          <a:bodyPr/>
          <a:lstStyle/>
          <a:p>
            <a:r>
              <a:rPr lang="en-US"/>
              <a:t>www.lastmile4d.org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4810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895DDC1-9BE1-418D-B34A-676EF12183D6}" type="datetime1">
              <a:rPr lang="en-US" smtClean="0"/>
              <a:t>2/11/2018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t>www.lastmile4d.org</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7569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39470-282D-4EB9-A2E2-C217C17607C6}" type="datetime1">
              <a:rPr lang="en-US" smtClean="0"/>
              <a:t>2/11/2018</a:t>
            </a:fld>
            <a:endParaRPr lang="en-US" dirty="0"/>
          </a:p>
        </p:txBody>
      </p:sp>
      <p:sp>
        <p:nvSpPr>
          <p:cNvPr id="5" name="Footer Placeholder 4"/>
          <p:cNvSpPr>
            <a:spLocks noGrp="1"/>
          </p:cNvSpPr>
          <p:nvPr>
            <p:ph type="ftr" sz="quarter" idx="11"/>
          </p:nvPr>
        </p:nvSpPr>
        <p:spPr/>
        <p:txBody>
          <a:bodyPr/>
          <a:lstStyle/>
          <a:p>
            <a:r>
              <a:rPr lang="en-US"/>
              <a:t>www.lastmile4d.org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717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98A16-F5EB-4BCC-BC03-8E3D94B293B7}" type="datetime1">
              <a:rPr lang="en-US" smtClean="0"/>
              <a:t>2/11/2018</a:t>
            </a:fld>
            <a:endParaRPr lang="en-US" dirty="0"/>
          </a:p>
        </p:txBody>
      </p:sp>
      <p:sp>
        <p:nvSpPr>
          <p:cNvPr id="5" name="Footer Placeholder 4"/>
          <p:cNvSpPr>
            <a:spLocks noGrp="1"/>
          </p:cNvSpPr>
          <p:nvPr>
            <p:ph type="ftr" sz="quarter" idx="11"/>
          </p:nvPr>
        </p:nvSpPr>
        <p:spPr/>
        <p:txBody>
          <a:bodyPr/>
          <a:lstStyle/>
          <a:p>
            <a:r>
              <a:rPr lang="en-US"/>
              <a:t>www.lastmile4d.org</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831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216043-45E5-4DD5-91B9-E41D580A608F}"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960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971CB-A91D-4C42-B6E1-67CD44742DCA}" type="datetime1">
              <a:rPr lang="en-US" smtClean="0"/>
              <a:t>2/11/2018</a:t>
            </a:fld>
            <a:endParaRPr lang="en-US" dirty="0"/>
          </a:p>
        </p:txBody>
      </p:sp>
      <p:sp>
        <p:nvSpPr>
          <p:cNvPr id="8" name="Footer Placeholder 7"/>
          <p:cNvSpPr>
            <a:spLocks noGrp="1"/>
          </p:cNvSpPr>
          <p:nvPr>
            <p:ph type="ftr" sz="quarter" idx="11"/>
          </p:nvPr>
        </p:nvSpPr>
        <p:spPr/>
        <p:txBody>
          <a:bodyPr/>
          <a:lstStyle/>
          <a:p>
            <a:r>
              <a:rPr lang="en-US"/>
              <a:t>www.lastmile4d.org</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153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56E37-9762-474E-BF09-CCCA9581617A}" type="datetime1">
              <a:rPr lang="en-US" smtClean="0"/>
              <a:t>2/11/2018</a:t>
            </a:fld>
            <a:endParaRPr lang="en-US" dirty="0"/>
          </a:p>
        </p:txBody>
      </p:sp>
      <p:sp>
        <p:nvSpPr>
          <p:cNvPr id="4" name="Footer Placeholder 3"/>
          <p:cNvSpPr>
            <a:spLocks noGrp="1"/>
          </p:cNvSpPr>
          <p:nvPr>
            <p:ph type="ftr" sz="quarter" idx="11"/>
          </p:nvPr>
        </p:nvSpPr>
        <p:spPr/>
        <p:txBody>
          <a:bodyPr/>
          <a:lstStyle/>
          <a:p>
            <a:r>
              <a:rPr lang="en-US"/>
              <a:t>www.lastmile4d.org</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248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6B29E8F-7E6C-4E38-90A9-EA58BDD7B375}" type="datetime1">
              <a:rPr lang="en-US" smtClean="0"/>
              <a:t>2/11/2018</a:t>
            </a:fld>
            <a:endParaRPr lang="en-US" dirty="0"/>
          </a:p>
        </p:txBody>
      </p:sp>
      <p:sp>
        <p:nvSpPr>
          <p:cNvPr id="3" name="Footer Placeholder 2"/>
          <p:cNvSpPr>
            <a:spLocks noGrp="1"/>
          </p:cNvSpPr>
          <p:nvPr>
            <p:ph type="ftr" sz="quarter" idx="11"/>
          </p:nvPr>
        </p:nvSpPr>
        <p:spPr/>
        <p:txBody>
          <a:bodyPr/>
          <a:lstStyle/>
          <a:p>
            <a:r>
              <a:rPr lang="en-US"/>
              <a:t>www.lastmile4d.org</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152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805A9-8959-470A-8A2F-AF7A7F3B8CA2}"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C8410C-34DD-45E3-A737-C6EC407D2571}" type="datetime1">
              <a:rPr lang="en-US" smtClean="0"/>
              <a:t>2/11/2018</a:t>
            </a:fld>
            <a:endParaRPr lang="en-US" dirty="0"/>
          </a:p>
        </p:txBody>
      </p:sp>
      <p:sp>
        <p:nvSpPr>
          <p:cNvPr id="6" name="Footer Placeholder 5"/>
          <p:cNvSpPr>
            <a:spLocks noGrp="1"/>
          </p:cNvSpPr>
          <p:nvPr>
            <p:ph type="ftr" sz="quarter" idx="11"/>
          </p:nvPr>
        </p:nvSpPr>
        <p:spPr/>
        <p:txBody>
          <a:bodyPr/>
          <a:lstStyle/>
          <a:p>
            <a:r>
              <a:rPr lang="en-US"/>
              <a:t>www.lastmile4d.org</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702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017342-85B7-4688-8E71-7CA10F10B7E2}" type="datetime1">
              <a:rPr lang="en-US" smtClean="0"/>
              <a:t>2/11/2018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www.lastmile4d.org</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70506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cjrs.gov/App/publications/abstract.aspx?ID=1875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hyperlink" Target="https://www.thenation.com/article/the-economic-costs-of-domestic-violence/" TargetMode="External"/><Relationship Id="rId7" Type="http://schemas.openxmlformats.org/officeDocument/2006/relationships/diagramLayout" Target="../diagrams/layout18.xml"/><Relationship Id="rId2" Type="http://schemas.openxmlformats.org/officeDocument/2006/relationships/hyperlink" Target="http://www.stopvaw.org/domestic_violence_law_and_policy.html" TargetMode="External"/><Relationship Id="rId1" Type="http://schemas.openxmlformats.org/officeDocument/2006/relationships/slideLayout" Target="../slideLayouts/slideLayout2.xml"/><Relationship Id="rId6" Type="http://schemas.openxmlformats.org/officeDocument/2006/relationships/diagramData" Target="../diagrams/data18.xml"/><Relationship Id="rId5" Type="http://schemas.openxmlformats.org/officeDocument/2006/relationships/hyperlink" Target="http://www.domesticviolenceroundtable.org/domestic-violence.html" TargetMode="External"/><Relationship Id="rId10" Type="http://schemas.microsoft.com/office/2007/relationships/diagramDrawing" Target="../diagrams/drawing18.xml"/><Relationship Id="rId4" Type="http://schemas.openxmlformats.org/officeDocument/2006/relationships/hyperlink" Target="http://www.unwomen.org/en/what-we-do/ending-violence-against-women/global-norms-and-standards" TargetMode="External"/><Relationship Id="rId9" Type="http://schemas.openxmlformats.org/officeDocument/2006/relationships/diagramColors" Target="../diagrams/colors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Recognize, Intervene and Prevent </a:t>
            </a:r>
            <a:r>
              <a:rPr lang="en-US" sz="2800"/>
              <a:t>Domestic Violence </a:t>
            </a:r>
            <a:endParaRPr lang="en-US" sz="2800" dirty="0"/>
          </a:p>
        </p:txBody>
      </p:sp>
      <p:sp>
        <p:nvSpPr>
          <p:cNvPr id="3" name="Subtitle 2"/>
          <p:cNvSpPr>
            <a:spLocks noGrp="1"/>
          </p:cNvSpPr>
          <p:nvPr>
            <p:ph type="subTitle" idx="1"/>
          </p:nvPr>
        </p:nvSpPr>
        <p:spPr>
          <a:xfrm>
            <a:off x="680322" y="4394039"/>
            <a:ext cx="8144134" cy="1666519"/>
          </a:xfrm>
        </p:spPr>
        <p:txBody>
          <a:bodyPr>
            <a:normAutofit/>
          </a:bodyPr>
          <a:lstStyle/>
          <a:p>
            <a:r>
              <a:rPr lang="en-US" dirty="0"/>
              <a:t>Mtskheta, Georgia</a:t>
            </a:r>
          </a:p>
          <a:p>
            <a:r>
              <a:rPr lang="en-US" dirty="0"/>
              <a:t>May 2018</a:t>
            </a:r>
          </a:p>
          <a:p>
            <a:r>
              <a:rPr lang="en-US" dirty="0"/>
              <a:t>Mahnaz M. Harrison,</a:t>
            </a:r>
          </a:p>
          <a:p>
            <a:r>
              <a:rPr lang="en-US" dirty="0"/>
              <a:t> President &amp; CEO Last Mile4D</a:t>
            </a:r>
          </a:p>
        </p:txBody>
      </p:sp>
    </p:spTree>
    <p:extLst>
      <p:ext uri="{BB962C8B-B14F-4D97-AF65-F5344CB8AC3E}">
        <p14:creationId xmlns:p14="http://schemas.microsoft.com/office/powerpoint/2010/main" val="321290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3DCDBC-F70C-480D-A025-1A01799B9317}"/>
              </a:ext>
            </a:extLst>
          </p:cNvPr>
          <p:cNvSpPr>
            <a:spLocks noGrp="1"/>
          </p:cNvSpPr>
          <p:nvPr>
            <p:ph type="title"/>
          </p:nvPr>
        </p:nvSpPr>
        <p:spPr/>
        <p:txBody>
          <a:bodyPr/>
          <a:lstStyle/>
          <a:p>
            <a:r>
              <a:rPr lang="en-US" dirty="0"/>
              <a:t>Duluth: A coordinated community response to domestic violence </a:t>
            </a:r>
          </a:p>
        </p:txBody>
      </p:sp>
      <p:sp>
        <p:nvSpPr>
          <p:cNvPr id="3" name="Content Placeholder 2">
            <a:extLst>
              <a:ext uri="{FF2B5EF4-FFF2-40B4-BE49-F238E27FC236}">
                <a16:creationId xmlns:a16="http://schemas.microsoft.com/office/drawing/2014/main" id="{E27F1FD3-B140-470F-B5BB-B7A20739E9B4}"/>
              </a:ext>
            </a:extLst>
          </p:cNvPr>
          <p:cNvSpPr>
            <a:spLocks noGrp="1"/>
          </p:cNvSpPr>
          <p:nvPr>
            <p:ph idx="1"/>
          </p:nvPr>
        </p:nvSpPr>
        <p:spPr>
          <a:xfrm>
            <a:off x="680321" y="2044700"/>
            <a:ext cx="9613861" cy="3891489"/>
          </a:xfrm>
        </p:spPr>
        <p:txBody>
          <a:bodyPr>
            <a:normAutofit/>
          </a:bodyPr>
          <a:lstStyle/>
          <a:p>
            <a:pPr marL="0" indent="0">
              <a:buNone/>
            </a:pPr>
            <a:r>
              <a:rPr lang="en-US" dirty="0"/>
              <a:t>These objectives are to create a coherent philosophical approach that centralizes victim safety; to develop "best practice" policies and protocols for intervention agencies; to reduce fragmentation in the system's response; to build monitoring and tracking into the system; to ensure a supportive community infrastructure; to intervene directly with abusers to deter violence; to undo the harm violence to women does to children; and to evaluate the system's response from the standpoint of the victim.</a:t>
            </a:r>
          </a:p>
          <a:p>
            <a:pPr marL="0" indent="0">
              <a:buNone/>
            </a:pPr>
            <a:r>
              <a:rPr lang="en-US" dirty="0">
                <a:hlinkClick r:id="rId2"/>
              </a:rPr>
              <a:t>https://www.ncjrs.gov/App/publications/abstract.aspx?ID=187551</a:t>
            </a:r>
            <a:r>
              <a:rPr lang="en-US" dirty="0"/>
              <a:t> </a:t>
            </a:r>
          </a:p>
        </p:txBody>
      </p:sp>
      <p:sp>
        <p:nvSpPr>
          <p:cNvPr id="6" name="Slide Number Placeholder 5">
            <a:extLst>
              <a:ext uri="{FF2B5EF4-FFF2-40B4-BE49-F238E27FC236}">
                <a16:creationId xmlns:a16="http://schemas.microsoft.com/office/drawing/2014/main" id="{145C58E3-5912-4DDD-B764-EA4C3FABA665}"/>
              </a:ext>
            </a:extLst>
          </p:cNvPr>
          <p:cNvSpPr>
            <a:spLocks noGrp="1"/>
          </p:cNvSpPr>
          <p:nvPr>
            <p:ph type="sldNum" sz="quarter" idx="12"/>
          </p:nvPr>
        </p:nvSpPr>
        <p:spPr/>
        <p:txBody>
          <a:bodyPr/>
          <a:lstStyle/>
          <a:p>
            <a:fld id="{6D22F896-40B5-4ADD-8801-0D06FADFA095}" type="slidenum">
              <a:rPr lang="en-US" smtClean="0"/>
              <a:t>10</a:t>
            </a:fld>
            <a:endParaRPr lang="en-US" dirty="0"/>
          </a:p>
        </p:txBody>
      </p:sp>
      <p:grpSp>
        <p:nvGrpSpPr>
          <p:cNvPr id="9" name="Group 8">
            <a:extLst>
              <a:ext uri="{FF2B5EF4-FFF2-40B4-BE49-F238E27FC236}">
                <a16:creationId xmlns:a16="http://schemas.microsoft.com/office/drawing/2014/main" id="{E971F6B8-E16A-4672-AE82-0C637376A1A0}"/>
              </a:ext>
            </a:extLst>
          </p:cNvPr>
          <p:cNvGrpSpPr/>
          <p:nvPr/>
        </p:nvGrpSpPr>
        <p:grpSpPr>
          <a:xfrm>
            <a:off x="680322" y="5971223"/>
            <a:ext cx="9613860" cy="351000"/>
            <a:chOff x="0" y="7062"/>
            <a:chExt cx="9613860" cy="351000"/>
          </a:xfrm>
        </p:grpSpPr>
        <p:sp>
          <p:nvSpPr>
            <p:cNvPr id="10" name="Rectangle: Rounded Corners 9">
              <a:extLst>
                <a:ext uri="{FF2B5EF4-FFF2-40B4-BE49-F238E27FC236}">
                  <a16:creationId xmlns:a16="http://schemas.microsoft.com/office/drawing/2014/main" id="{47FC941E-AA7E-4489-AAE2-C28BAB37779D}"/>
                </a:ext>
              </a:extLst>
            </p:cNvPr>
            <p:cNvSpPr/>
            <p:nvPr/>
          </p:nvSpPr>
          <p:spPr>
            <a:xfrm>
              <a:off x="0" y="7062"/>
              <a:ext cx="961386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F12113CA-6883-4A49-B028-3E196B71B3EB}"/>
                </a:ext>
              </a:extLst>
            </p:cNvPr>
            <p:cNvSpPr txBox="1"/>
            <p:nvPr/>
          </p:nvSpPr>
          <p:spPr>
            <a:xfrm>
              <a:off x="17134" y="24196"/>
              <a:ext cx="9579592"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www.lastmile4d.org</a:t>
              </a:r>
            </a:p>
          </p:txBody>
        </p:sp>
      </p:grpSp>
    </p:spTree>
    <p:extLst>
      <p:ext uri="{BB962C8B-B14F-4D97-AF65-F5344CB8AC3E}">
        <p14:creationId xmlns:p14="http://schemas.microsoft.com/office/powerpoint/2010/main" val="20753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intervene at the policy level?</a:t>
            </a:r>
          </a:p>
        </p:txBody>
      </p:sp>
      <p:sp>
        <p:nvSpPr>
          <p:cNvPr id="7" name="Content Placeholder 6"/>
          <p:cNvSpPr>
            <a:spLocks noGrp="1"/>
          </p:cNvSpPr>
          <p:nvPr>
            <p:ph sz="half" idx="2"/>
          </p:nvPr>
        </p:nvSpPr>
        <p:spPr/>
        <p:txBody>
          <a:bodyPr>
            <a:normAutofit/>
          </a:bodyPr>
          <a:lstStyle/>
          <a:p>
            <a:pPr marL="0" lvl="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sz="half" idx="1"/>
          </p:nvPr>
        </p:nvSpPr>
        <p:spPr>
          <a:xfrm>
            <a:off x="680320" y="1955800"/>
            <a:ext cx="4698358" cy="3980389"/>
          </a:xfrm>
        </p:spPr>
        <p:txBody>
          <a:bodyPr>
            <a:normAutofit/>
          </a:bodyPr>
          <a:lstStyle/>
          <a:p>
            <a:r>
              <a:rPr lang="en-US" dirty="0"/>
              <a:t>Direct communication with government officials </a:t>
            </a:r>
          </a:p>
          <a:p>
            <a:r>
              <a:rPr lang="en-US" dirty="0"/>
              <a:t>Simplify the law and educate everyone on it </a:t>
            </a:r>
          </a:p>
          <a:p>
            <a:r>
              <a:rPr lang="en-US" dirty="0"/>
              <a:t>Understand how laws move to policies </a:t>
            </a:r>
          </a:p>
          <a:p>
            <a:r>
              <a:rPr lang="en-US" dirty="0"/>
              <a:t>Include law-enforcement </a:t>
            </a:r>
          </a:p>
          <a:p>
            <a:r>
              <a:rPr lang="en-US" dirty="0"/>
              <a:t>Engage NGO-CSOs in the process</a:t>
            </a: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4270832018"/>
              </p:ext>
            </p:extLst>
          </p:nvPr>
        </p:nvGraphicFramePr>
        <p:xfrm>
          <a:off x="5594350" y="2336800"/>
          <a:ext cx="4502687" cy="35988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668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Law – Could government </a:t>
            </a:r>
            <a:r>
              <a:rPr lang="en-US" dirty="0">
                <a:sym typeface="Wingdings" panose="05000000000000000000" pitchFamily="2" charset="2"/>
              </a:rPr>
              <a:t> prevent DV</a:t>
            </a:r>
            <a:r>
              <a:rPr lang="en-US" dirty="0"/>
              <a:t>?  </a:t>
            </a:r>
          </a:p>
        </p:txBody>
      </p:sp>
      <p:sp>
        <p:nvSpPr>
          <p:cNvPr id="10" name="Content Placeholder 2"/>
          <p:cNvSpPr>
            <a:spLocks noGrp="1"/>
          </p:cNvSpPr>
          <p:nvPr>
            <p:ph idx="1"/>
          </p:nvPr>
        </p:nvSpPr>
        <p:spPr/>
        <p:txBody>
          <a:bodyPr>
            <a:normAutofit/>
          </a:bodyPr>
          <a:lstStyle/>
          <a:p>
            <a:r>
              <a:rPr lang="en-US" sz="2800" dirty="0"/>
              <a:t>What is the role of the government?</a:t>
            </a:r>
          </a:p>
          <a:p>
            <a:r>
              <a:rPr lang="en-US" sz="2800" dirty="0"/>
              <a:t>Who passes the laws?</a:t>
            </a:r>
          </a:p>
          <a:p>
            <a:r>
              <a:rPr lang="en-US" sz="2800" dirty="0"/>
              <a:t>Who makes policies?</a:t>
            </a:r>
          </a:p>
          <a:p>
            <a:r>
              <a:rPr lang="en-US" sz="2800" dirty="0"/>
              <a:t>Who implements them? </a:t>
            </a:r>
          </a:p>
          <a:p>
            <a:r>
              <a:rPr lang="en-US" sz="2800" dirty="0"/>
              <a:t>Is there a process and protocol in place?</a:t>
            </a:r>
          </a:p>
          <a:p>
            <a:r>
              <a:rPr lang="en-US" sz="2800" dirty="0"/>
              <a:t>Do the victims trust the process?</a:t>
            </a:r>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79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Law – Could advocacy </a:t>
            </a:r>
            <a:r>
              <a:rPr lang="en-US" dirty="0">
                <a:sym typeface="Wingdings" panose="05000000000000000000" pitchFamily="2" charset="2"/>
              </a:rPr>
              <a:t> prevent DV</a:t>
            </a:r>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4"/>
          <p:cNvGraphicFramePr>
            <a:graphicFrameLocks noGrp="1"/>
          </p:cNvGraphicFramePr>
          <p:nvPr>
            <p:ph sz="half" idx="2"/>
            <p:extLst>
              <p:ext uri="{D42A27DB-BD31-4B8C-83A1-F6EECF244321}">
                <p14:modId xmlns:p14="http://schemas.microsoft.com/office/powerpoint/2010/main" val="2253223678"/>
              </p:ext>
            </p:extLst>
          </p:nvPr>
        </p:nvGraphicFramePr>
        <p:xfrm>
          <a:off x="5594350" y="2336800"/>
          <a:ext cx="4700588" cy="3598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Content Placeholder 2"/>
          <p:cNvSpPr>
            <a:spLocks noGrp="1"/>
          </p:cNvSpPr>
          <p:nvPr>
            <p:ph sz="half" idx="1"/>
          </p:nvPr>
        </p:nvSpPr>
        <p:spPr>
          <a:xfrm>
            <a:off x="680320" y="2209800"/>
            <a:ext cx="4698358" cy="3726389"/>
          </a:xfrm>
        </p:spPr>
        <p:txBody>
          <a:bodyPr>
            <a:noAutofit/>
          </a:bodyPr>
          <a:lstStyle/>
          <a:p>
            <a:r>
              <a:rPr lang="en-US" sz="2700" dirty="0"/>
              <a:t>Who advocates for the laws?</a:t>
            </a:r>
          </a:p>
          <a:p>
            <a:r>
              <a:rPr lang="en-US" sz="2700" dirty="0"/>
              <a:t>Who are the lawmakers accountable to? </a:t>
            </a:r>
          </a:p>
          <a:p>
            <a:r>
              <a:rPr lang="en-US" sz="2700" dirty="0"/>
              <a:t>Who champions policies?</a:t>
            </a:r>
          </a:p>
          <a:p>
            <a:r>
              <a:rPr lang="en-US" sz="2700" dirty="0"/>
              <a:t>Does collaboration matter?</a:t>
            </a:r>
          </a:p>
          <a:p>
            <a:r>
              <a:rPr lang="en-US" sz="2700" dirty="0"/>
              <a:t>What is the protocol for collaboration?</a:t>
            </a:r>
          </a:p>
        </p:txBody>
      </p:sp>
    </p:spTree>
    <p:extLst>
      <p:ext uri="{BB962C8B-B14F-4D97-AF65-F5344CB8AC3E}">
        <p14:creationId xmlns:p14="http://schemas.microsoft.com/office/powerpoint/2010/main" val="32026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Law – Could CSO/NGO </a:t>
            </a:r>
            <a:r>
              <a:rPr lang="en-US" dirty="0">
                <a:sym typeface="Wingdings" panose="05000000000000000000" pitchFamily="2" charset="2"/>
              </a:rPr>
              <a:t> prevent DV</a:t>
            </a:r>
            <a:r>
              <a:rPr lang="en-US" dirty="0"/>
              <a:t>?  </a:t>
            </a:r>
          </a:p>
        </p:txBody>
      </p:sp>
      <p:sp>
        <p:nvSpPr>
          <p:cNvPr id="10" name="Content Placeholder 2"/>
          <p:cNvSpPr>
            <a:spLocks noGrp="1"/>
          </p:cNvSpPr>
          <p:nvPr>
            <p:ph idx="1"/>
          </p:nvPr>
        </p:nvSpPr>
        <p:spPr>
          <a:xfrm>
            <a:off x="680321" y="2095500"/>
            <a:ext cx="9613861" cy="3840689"/>
          </a:xfrm>
        </p:spPr>
        <p:txBody>
          <a:bodyPr>
            <a:normAutofit/>
          </a:bodyPr>
          <a:lstStyle/>
          <a:p>
            <a:r>
              <a:rPr lang="en-US" sz="2800" dirty="0"/>
              <a:t>What NGOs?</a:t>
            </a:r>
          </a:p>
          <a:p>
            <a:pPr lvl="1"/>
            <a:r>
              <a:rPr lang="en-US" sz="2800" dirty="0"/>
              <a:t>Reputation</a:t>
            </a:r>
          </a:p>
          <a:p>
            <a:pPr lvl="1"/>
            <a:r>
              <a:rPr lang="en-US" sz="2800" dirty="0"/>
              <a:t>Quality</a:t>
            </a:r>
          </a:p>
          <a:p>
            <a:pPr lvl="1"/>
            <a:r>
              <a:rPr lang="en-US" sz="2800" dirty="0"/>
              <a:t>Impact on social movement</a:t>
            </a:r>
          </a:p>
          <a:p>
            <a:r>
              <a:rPr lang="en-US" sz="2800" dirty="0"/>
              <a:t>How do they work with others?</a:t>
            </a:r>
          </a:p>
          <a:p>
            <a:r>
              <a:rPr lang="en-US" sz="2800" dirty="0"/>
              <a:t>Where is the check and balance?</a:t>
            </a:r>
          </a:p>
          <a:p>
            <a:r>
              <a:rPr lang="en-US" sz="2800" dirty="0"/>
              <a:t>How does everyone communicates with others and the victims?</a:t>
            </a:r>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73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7200" dirty="0"/>
              <a:t>Q &amp; A</a:t>
            </a:r>
          </a:p>
          <a:p>
            <a:pPr marL="0" indent="0" algn="ctr">
              <a:buNone/>
            </a:pPr>
            <a:r>
              <a:rPr lang="en-US" sz="7200" dirty="0"/>
              <a:t>Thank You!</a:t>
            </a:r>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496372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80321" y="1955800"/>
            <a:ext cx="9613861" cy="3980389"/>
          </a:xfrm>
        </p:spPr>
        <p:txBody>
          <a:bodyPr>
            <a:normAutofit/>
          </a:bodyPr>
          <a:lstStyle/>
          <a:p>
            <a:r>
              <a:rPr lang="en-US" sz="1600" b="1" dirty="0"/>
              <a:t>http://www.unwomen.org/en/news/stories/2016/9/speech-by-lakshmi-puri-on-economic-costs-of-violence-against-womenBrigham and Women’s Hospital “Domestic Violence a Guide to Screening and Intervention”</a:t>
            </a:r>
          </a:p>
          <a:p>
            <a:r>
              <a:rPr lang="en-US" sz="1600" b="1" dirty="0">
                <a:hlinkClick r:id="rId2"/>
              </a:rPr>
              <a:t>http://www.stopvaw.org/domestic_violence_law_and_policy.html</a:t>
            </a:r>
            <a:r>
              <a:rPr lang="en-US" sz="1600" b="1" dirty="0"/>
              <a:t> </a:t>
            </a:r>
          </a:p>
          <a:p>
            <a:r>
              <a:rPr lang="en-US" sz="1600" b="1" dirty="0">
                <a:hlinkClick r:id="rId3"/>
              </a:rPr>
              <a:t>https://www.thenation.com/article/the-economic-costs-of-domestic-violence/</a:t>
            </a:r>
            <a:endParaRPr lang="en-US" sz="1600" b="1" dirty="0"/>
          </a:p>
          <a:p>
            <a:r>
              <a:rPr lang="en-US" sz="1600" b="1" dirty="0"/>
              <a:t>Breaking Silence a Training Manual for Activists and Advocates, Family Violence Prevention Fund</a:t>
            </a:r>
          </a:p>
          <a:p>
            <a:r>
              <a:rPr lang="en-US" sz="1600" b="1" dirty="0"/>
              <a:t>A Guide to Domestic Violence: Risk Assessment, Risk Reduction, and Safety Plan</a:t>
            </a:r>
          </a:p>
          <a:p>
            <a:r>
              <a:rPr lang="en-US" sz="1600" b="1" dirty="0">
                <a:hlinkClick r:id="rId4"/>
              </a:rPr>
              <a:t>http://www.unwomen.org/en/what-we-do/ending-violence-against-women/global-norms-and-standards</a:t>
            </a:r>
            <a:endParaRPr lang="en-US" sz="1600" b="1" dirty="0"/>
          </a:p>
          <a:p>
            <a:r>
              <a:rPr lang="en-US" sz="1600" b="1" dirty="0">
                <a:hlinkClick r:id="rId5"/>
              </a:rPr>
              <a:t>http://www.domesticviolenceroundtable.org/domestic-violence.html</a:t>
            </a:r>
            <a:endParaRPr lang="en-US" sz="1600" b="1" dirty="0"/>
          </a:p>
          <a:p>
            <a:r>
              <a:rPr lang="en-US" sz="1600" b="1" dirty="0"/>
              <a:t>A compiled and comprehensive list of resources will be provided at the end of this five days training</a:t>
            </a:r>
          </a:p>
          <a:p>
            <a:endParaRPr lang="en-US" sz="1400" b="1"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8100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a:xfrm>
            <a:off x="680321" y="1998921"/>
            <a:ext cx="9613861" cy="3937268"/>
          </a:xfrm>
        </p:spPr>
        <p:txBody>
          <a:bodyPr>
            <a:normAutofit fontScale="92500" lnSpcReduction="20000"/>
          </a:bodyPr>
          <a:lstStyle/>
          <a:p>
            <a:pPr lvl="1"/>
            <a:r>
              <a:rPr lang="en-US" sz="2800" i="1" dirty="0"/>
              <a:t>Recognize and define DV</a:t>
            </a:r>
          </a:p>
          <a:p>
            <a:pPr lvl="2"/>
            <a:r>
              <a:rPr lang="en-US" sz="2600" i="1" dirty="0"/>
              <a:t>Society </a:t>
            </a:r>
          </a:p>
          <a:p>
            <a:pPr lvl="2"/>
            <a:r>
              <a:rPr lang="en-US" sz="2600" i="1" dirty="0"/>
              <a:t>Health practitioners</a:t>
            </a:r>
          </a:p>
          <a:p>
            <a:pPr lvl="2"/>
            <a:r>
              <a:rPr lang="en-US" sz="2600" i="1" dirty="0"/>
              <a:t>Policy and advocacy</a:t>
            </a:r>
          </a:p>
          <a:p>
            <a:pPr lvl="1"/>
            <a:r>
              <a:rPr lang="en-US" sz="2800" i="1" dirty="0"/>
              <a:t>Intervene in DV</a:t>
            </a:r>
          </a:p>
          <a:p>
            <a:pPr lvl="2"/>
            <a:r>
              <a:rPr lang="en-US" sz="2600" i="1" dirty="0"/>
              <a:t>Community level</a:t>
            </a:r>
          </a:p>
          <a:p>
            <a:pPr lvl="2"/>
            <a:r>
              <a:rPr lang="en-US" sz="2600" i="1" dirty="0"/>
              <a:t>Policy implementation </a:t>
            </a:r>
          </a:p>
          <a:p>
            <a:pPr lvl="1"/>
            <a:r>
              <a:rPr lang="en-US" sz="2800" i="1" dirty="0"/>
              <a:t>Prevent DV</a:t>
            </a:r>
          </a:p>
          <a:p>
            <a:pPr lvl="2"/>
            <a:r>
              <a:rPr lang="en-US" sz="2600" i="1" dirty="0"/>
              <a:t>Laws </a:t>
            </a:r>
          </a:p>
          <a:p>
            <a:pPr lvl="2"/>
            <a:r>
              <a:rPr lang="en-US" sz="2600" i="1" dirty="0"/>
              <a:t>Advocacy </a:t>
            </a:r>
          </a:p>
          <a:p>
            <a:pPr lvl="2"/>
            <a:r>
              <a:rPr lang="en-US" sz="2600" i="1" dirty="0"/>
              <a:t>Role of public/civil society </a:t>
            </a:r>
          </a:p>
          <a:p>
            <a:pPr marL="914400" lvl="2" indent="0">
              <a:buNone/>
            </a:pPr>
            <a:endParaRPr lang="en-US" sz="2600" dirty="0"/>
          </a:p>
        </p:txBody>
      </p:sp>
      <p:graphicFrame>
        <p:nvGraphicFramePr>
          <p:cNvPr id="6" name="Diagram 5"/>
          <p:cNvGraphicFramePr/>
          <p:nvPr>
            <p:extLst>
              <p:ext uri="{D42A27DB-BD31-4B8C-83A1-F6EECF244321}">
                <p14:modId xmlns:p14="http://schemas.microsoft.com/office/powerpoint/2010/main" val="2988105141"/>
              </p:ext>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40007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DV </a:t>
            </a:r>
          </a:p>
        </p:txBody>
      </p:sp>
      <p:sp>
        <p:nvSpPr>
          <p:cNvPr id="3" name="Content Placeholder 2"/>
          <p:cNvSpPr>
            <a:spLocks noGrp="1"/>
          </p:cNvSpPr>
          <p:nvPr>
            <p:ph idx="1"/>
          </p:nvPr>
        </p:nvSpPr>
        <p:spPr/>
        <p:txBody>
          <a:bodyPr>
            <a:normAutofit/>
          </a:bodyPr>
          <a:lstStyle/>
          <a:p>
            <a:pPr marL="0" indent="0">
              <a:buNone/>
            </a:pPr>
            <a:r>
              <a:rPr lang="en-US" sz="2800" dirty="0"/>
              <a:t>U.S. Department of Justice defines DV as a pattern of abusive behavior in any relationship that is used by one partner to gain or maintain power and control over another intimate partner.  DV can be physical, sexual, emotional, economic, or psychological actions or threats of actions that influence another person. This includes any behaviors that intimidate, manipulate, humiliate, isolate, frighten, terrorize, coerce, threaten, blame, hurt, injure, or wound someone.</a:t>
            </a:r>
          </a:p>
        </p:txBody>
      </p:sp>
      <p:graphicFrame>
        <p:nvGraphicFramePr>
          <p:cNvPr id="6" name="Diagram 5"/>
          <p:cNvGraphicFramePr/>
          <p:nvPr>
            <p:extLst>
              <p:ext uri="{D42A27DB-BD31-4B8C-83A1-F6EECF244321}">
                <p14:modId xmlns:p14="http://schemas.microsoft.com/office/powerpoint/2010/main" val="1551948735"/>
              </p:ext>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23014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0C0D-ABAC-491B-92F4-5CCC5E678F2F}"/>
              </a:ext>
            </a:extLst>
          </p:cNvPr>
          <p:cNvSpPr>
            <a:spLocks noGrp="1"/>
          </p:cNvSpPr>
          <p:nvPr>
            <p:ph type="title"/>
          </p:nvPr>
        </p:nvSpPr>
        <p:spPr/>
        <p:txBody>
          <a:bodyPr/>
          <a:lstStyle/>
          <a:p>
            <a:r>
              <a:rPr lang="en-US" dirty="0"/>
              <a:t>DV a global problem</a:t>
            </a:r>
          </a:p>
        </p:txBody>
      </p:sp>
      <p:sp>
        <p:nvSpPr>
          <p:cNvPr id="3" name="Content Placeholder 2">
            <a:extLst>
              <a:ext uri="{FF2B5EF4-FFF2-40B4-BE49-F238E27FC236}">
                <a16:creationId xmlns:a16="http://schemas.microsoft.com/office/drawing/2014/main" id="{D69B2154-2537-40AE-841F-5910A18487DB}"/>
              </a:ext>
            </a:extLst>
          </p:cNvPr>
          <p:cNvSpPr>
            <a:spLocks noGrp="1"/>
          </p:cNvSpPr>
          <p:nvPr>
            <p:ph idx="1"/>
          </p:nvPr>
        </p:nvSpPr>
        <p:spPr>
          <a:xfrm>
            <a:off x="3670300" y="2206133"/>
            <a:ext cx="6623882" cy="3730053"/>
          </a:xfrm>
        </p:spPr>
        <p:txBody>
          <a:bodyPr>
            <a:normAutofit fontScale="85000" lnSpcReduction="20000"/>
          </a:bodyPr>
          <a:lstStyle/>
          <a:p>
            <a:pPr marL="0" indent="0">
              <a:buNone/>
            </a:pPr>
            <a:r>
              <a:rPr lang="en-US" dirty="0"/>
              <a:t>Violence against women and girls (VAWG) happens everywhere, not only in situations of conflict or crisis, but in contexts others call peaceful, and in both public and private spaces. Some figures:</a:t>
            </a:r>
          </a:p>
          <a:p>
            <a:r>
              <a:rPr lang="en-US" dirty="0"/>
              <a:t>35% of women have experienced physical and/or sexual violence in their lifetime.</a:t>
            </a:r>
          </a:p>
          <a:p>
            <a:r>
              <a:rPr lang="en-US" dirty="0"/>
              <a:t>47% of murders of women are committed by an intimate partner or family member, only less than 6% of murders are men.</a:t>
            </a:r>
          </a:p>
          <a:p>
            <a:r>
              <a:rPr lang="en-US" dirty="0"/>
              <a:t>Women represent 55% of victims of forced labor and 98% of the victims of sexual exploitation.</a:t>
            </a:r>
          </a:p>
          <a:p>
            <a:r>
              <a:rPr lang="en-US" dirty="0"/>
              <a:t>200 million women and girls have undergone FGM in 30 countries and 700 million were married as children (250 million before the age of 15).</a:t>
            </a:r>
          </a:p>
          <a:p>
            <a:endParaRPr lang="en-US" dirty="0"/>
          </a:p>
        </p:txBody>
      </p:sp>
      <p:sp>
        <p:nvSpPr>
          <p:cNvPr id="7" name="Text Placeholder 6">
            <a:extLst>
              <a:ext uri="{FF2B5EF4-FFF2-40B4-BE49-F238E27FC236}">
                <a16:creationId xmlns:a16="http://schemas.microsoft.com/office/drawing/2014/main" id="{E3AB1968-711A-499C-AFF1-8807E95A87C5}"/>
              </a:ext>
            </a:extLst>
          </p:cNvPr>
          <p:cNvSpPr>
            <a:spLocks noGrp="1"/>
          </p:cNvSpPr>
          <p:nvPr>
            <p:ph type="body" sz="half" idx="2"/>
          </p:nvPr>
        </p:nvSpPr>
        <p:spPr>
          <a:xfrm>
            <a:off x="553322" y="2206133"/>
            <a:ext cx="3116978" cy="3358089"/>
          </a:xfrm>
        </p:spPr>
        <p:txBody>
          <a:bodyPr/>
          <a:lstStyle/>
          <a:p>
            <a:endParaRPr lang="en-US" dirty="0"/>
          </a:p>
        </p:txBody>
      </p:sp>
      <p:sp>
        <p:nvSpPr>
          <p:cNvPr id="4" name="Footer Placeholder 3">
            <a:extLst>
              <a:ext uri="{FF2B5EF4-FFF2-40B4-BE49-F238E27FC236}">
                <a16:creationId xmlns:a16="http://schemas.microsoft.com/office/drawing/2014/main" id="{36AA816A-02CB-4209-999F-472A227C236A}"/>
              </a:ext>
            </a:extLst>
          </p:cNvPr>
          <p:cNvSpPr>
            <a:spLocks noGrp="1"/>
          </p:cNvSpPr>
          <p:nvPr>
            <p:ph type="ftr" sz="quarter" idx="11"/>
          </p:nvPr>
        </p:nvSpPr>
        <p:spPr/>
        <p:txBody>
          <a:bodyPr/>
          <a:lstStyle/>
          <a:p>
            <a:pPr algn="ctr"/>
            <a:r>
              <a:rPr lang="en-US" dirty="0"/>
              <a:t>www.lastmile4d.org</a:t>
            </a:r>
          </a:p>
        </p:txBody>
      </p:sp>
      <p:sp>
        <p:nvSpPr>
          <p:cNvPr id="5" name="Slide Number Placeholder 4">
            <a:extLst>
              <a:ext uri="{FF2B5EF4-FFF2-40B4-BE49-F238E27FC236}">
                <a16:creationId xmlns:a16="http://schemas.microsoft.com/office/drawing/2014/main" id="{CCC9D6DC-6FCE-4B92-8E4B-C0FFD8F44B41}"/>
              </a:ext>
            </a:extLst>
          </p:cNvPr>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6" name="Diagram 5">
            <a:extLst>
              <a:ext uri="{FF2B5EF4-FFF2-40B4-BE49-F238E27FC236}">
                <a16:creationId xmlns:a16="http://schemas.microsoft.com/office/drawing/2014/main" id="{B2090A28-EFF4-481B-92E2-60D0026680EC}"/>
              </a:ext>
            </a:extLst>
          </p:cNvPr>
          <p:cNvGraphicFramePr/>
          <p:nvPr>
            <p:extLst>
              <p:ext uri="{D42A27DB-BD31-4B8C-83A1-F6EECF244321}">
                <p14:modId xmlns:p14="http://schemas.microsoft.com/office/powerpoint/2010/main" val="2851900373"/>
              </p:ext>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picture containing object, sky&#10;&#10;Description generated with high confidence">
            <a:extLst>
              <a:ext uri="{FF2B5EF4-FFF2-40B4-BE49-F238E27FC236}">
                <a16:creationId xmlns:a16="http://schemas.microsoft.com/office/drawing/2014/main" id="{0DA85B63-41E3-4B98-8C65-9AFE9B588385}"/>
              </a:ext>
            </a:extLst>
          </p:cNvPr>
          <p:cNvPicPr>
            <a:picLocks noChangeAspect="1"/>
          </p:cNvPicPr>
          <p:nvPr/>
        </p:nvPicPr>
        <p:blipFill>
          <a:blip r:embed="rId7"/>
          <a:stretch>
            <a:fillRect/>
          </a:stretch>
        </p:blipFill>
        <p:spPr>
          <a:xfrm>
            <a:off x="553322" y="2510207"/>
            <a:ext cx="3116978" cy="2710416"/>
          </a:xfrm>
          <a:prstGeom prst="rect">
            <a:avLst/>
          </a:prstGeom>
        </p:spPr>
      </p:pic>
    </p:spTree>
    <p:extLst>
      <p:ext uri="{BB962C8B-B14F-4D97-AF65-F5344CB8AC3E}">
        <p14:creationId xmlns:p14="http://schemas.microsoft.com/office/powerpoint/2010/main" val="212090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0C0D-ABAC-491B-92F4-5CCC5E678F2F}"/>
              </a:ext>
            </a:extLst>
          </p:cNvPr>
          <p:cNvSpPr>
            <a:spLocks noGrp="1"/>
          </p:cNvSpPr>
          <p:nvPr>
            <p:ph type="title"/>
          </p:nvPr>
        </p:nvSpPr>
        <p:spPr/>
        <p:txBody>
          <a:bodyPr/>
          <a:lstStyle/>
          <a:p>
            <a:r>
              <a:rPr lang="en-US" dirty="0"/>
              <a:t>What does the society recognition of DV looks like?  </a:t>
            </a:r>
          </a:p>
        </p:txBody>
      </p:sp>
      <p:sp>
        <p:nvSpPr>
          <p:cNvPr id="3" name="Content Placeholder 2">
            <a:extLst>
              <a:ext uri="{FF2B5EF4-FFF2-40B4-BE49-F238E27FC236}">
                <a16:creationId xmlns:a16="http://schemas.microsoft.com/office/drawing/2014/main" id="{D69B2154-2537-40AE-841F-5910A18487DB}"/>
              </a:ext>
            </a:extLst>
          </p:cNvPr>
          <p:cNvSpPr>
            <a:spLocks noGrp="1"/>
          </p:cNvSpPr>
          <p:nvPr>
            <p:ph sz="half" idx="1"/>
          </p:nvPr>
        </p:nvSpPr>
        <p:spPr/>
        <p:txBody>
          <a:bodyPr>
            <a:normAutofit lnSpcReduction="10000"/>
          </a:bodyPr>
          <a:lstStyle/>
          <a:p>
            <a:r>
              <a:rPr lang="en-US" dirty="0"/>
              <a:t>Denial vs. recognition</a:t>
            </a:r>
          </a:p>
          <a:p>
            <a:r>
              <a:rPr lang="en-US" dirty="0"/>
              <a:t>Societal norms or barriers</a:t>
            </a:r>
          </a:p>
          <a:p>
            <a:r>
              <a:rPr lang="en-US" dirty="0"/>
              <a:t>Victims </a:t>
            </a:r>
          </a:p>
          <a:p>
            <a:r>
              <a:rPr lang="en-US" dirty="0"/>
              <a:t>Societal enablers </a:t>
            </a:r>
          </a:p>
          <a:p>
            <a:r>
              <a:rPr lang="en-US" dirty="0"/>
              <a:t>Perpetrator </a:t>
            </a:r>
          </a:p>
          <a:p>
            <a:r>
              <a:rPr lang="en-US" dirty="0"/>
              <a:t>Societal champions </a:t>
            </a:r>
          </a:p>
          <a:p>
            <a:r>
              <a:rPr lang="en-US" dirty="0"/>
              <a:t>Way out</a:t>
            </a:r>
          </a:p>
          <a:p>
            <a:endParaRPr lang="en-US" dirty="0"/>
          </a:p>
        </p:txBody>
      </p:sp>
      <p:sp>
        <p:nvSpPr>
          <p:cNvPr id="4" name="Footer Placeholder 3">
            <a:extLst>
              <a:ext uri="{FF2B5EF4-FFF2-40B4-BE49-F238E27FC236}">
                <a16:creationId xmlns:a16="http://schemas.microsoft.com/office/drawing/2014/main" id="{36AA816A-02CB-4209-999F-472A227C236A}"/>
              </a:ext>
            </a:extLst>
          </p:cNvPr>
          <p:cNvSpPr>
            <a:spLocks noGrp="1"/>
          </p:cNvSpPr>
          <p:nvPr>
            <p:ph type="ftr" sz="quarter" idx="11"/>
          </p:nvPr>
        </p:nvSpPr>
        <p:spPr/>
        <p:txBody>
          <a:bodyPr/>
          <a:lstStyle/>
          <a:p>
            <a:pPr algn="ctr"/>
            <a:r>
              <a:rPr lang="en-US" dirty="0"/>
              <a:t>www.lastmile4d.org</a:t>
            </a:r>
          </a:p>
        </p:txBody>
      </p:sp>
      <p:sp>
        <p:nvSpPr>
          <p:cNvPr id="5" name="Slide Number Placeholder 4">
            <a:extLst>
              <a:ext uri="{FF2B5EF4-FFF2-40B4-BE49-F238E27FC236}">
                <a16:creationId xmlns:a16="http://schemas.microsoft.com/office/drawing/2014/main" id="{CCC9D6DC-6FCE-4B92-8E4B-C0FFD8F44B41}"/>
              </a:ext>
            </a:extLst>
          </p:cNvPr>
          <p:cNvSpPr>
            <a:spLocks noGrp="1"/>
          </p:cNvSpPr>
          <p:nvPr>
            <p:ph type="sldNum" sz="quarter" idx="12"/>
          </p:nvPr>
        </p:nvSpPr>
        <p:spPr/>
        <p:txBody>
          <a:bodyPr/>
          <a:lstStyle/>
          <a:p>
            <a:fld id="{6D22F896-40B5-4ADD-8801-0D06FADFA095}" type="slidenum">
              <a:rPr lang="en-US" smtClean="0"/>
              <a:t>5</a:t>
            </a:fld>
            <a:endParaRPr lang="en-US" dirty="0"/>
          </a:p>
        </p:txBody>
      </p:sp>
      <p:graphicFrame>
        <p:nvGraphicFramePr>
          <p:cNvPr id="6" name="Diagram 5">
            <a:extLst>
              <a:ext uri="{FF2B5EF4-FFF2-40B4-BE49-F238E27FC236}">
                <a16:creationId xmlns:a16="http://schemas.microsoft.com/office/drawing/2014/main" id="{B2090A28-EFF4-481B-92E2-60D0026680EC}"/>
              </a:ext>
            </a:extLst>
          </p:cNvPr>
          <p:cNvGraphicFramePr/>
          <p:nvPr>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EB4D3572-6A71-4DB5-A792-CBC42CF5FEE9}"/>
              </a:ext>
            </a:extLst>
          </p:cNvPr>
          <p:cNvSpPr>
            <a:spLocks noGrp="1"/>
          </p:cNvSpPr>
          <p:nvPr>
            <p:ph sz="half" idx="2"/>
          </p:nvPr>
        </p:nvSpPr>
        <p:spPr>
          <a:xfrm>
            <a:off x="5594123" y="1993900"/>
            <a:ext cx="4700058" cy="3942289"/>
          </a:xfrm>
        </p:spPr>
        <p:txBody>
          <a:bodyPr>
            <a:normAutofit lnSpcReduction="10000"/>
          </a:bodyPr>
          <a:lstStyle/>
          <a:p>
            <a:pPr marL="0" indent="0">
              <a:buNone/>
            </a:pPr>
            <a:r>
              <a:rPr lang="en-US" dirty="0"/>
              <a:t>From 1970s to 1990s social workers were considered uninformed, uncaring and unhelpful to battered women by blaming the victims and not recognizing DV as a public health issue as well as a crime! Failing to recognize abuse as a problem, and not appropriately intervene or/and make referrals (Bass &amp; Rice, 1979 and 1981; Davis, 1984; Ross&amp; Glisson, 1991).</a:t>
            </a:r>
          </a:p>
        </p:txBody>
      </p:sp>
    </p:spTree>
    <p:extLst>
      <p:ext uri="{BB962C8B-B14F-4D97-AF65-F5344CB8AC3E}">
        <p14:creationId xmlns:p14="http://schemas.microsoft.com/office/powerpoint/2010/main" val="198487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identify?</a:t>
            </a:r>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6" name="Diagram 5"/>
          <p:cNvGraphicFramePr/>
          <p:nvPr>
            <p:extLst>
              <p:ext uri="{D42A27DB-BD31-4B8C-83A1-F6EECF244321}">
                <p14:modId xmlns:p14="http://schemas.microsoft.com/office/powerpoint/2010/main" val="2988105141"/>
              </p:ext>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321" y="3049516"/>
            <a:ext cx="3790079" cy="2131919"/>
          </a:xfrm>
          <a:prstGeom prst="rect">
            <a:avLst/>
          </a:prstGeom>
        </p:spPr>
      </p:pic>
      <p:sp>
        <p:nvSpPr>
          <p:cNvPr id="9" name="Content Placeholder 2"/>
          <p:cNvSpPr>
            <a:spLocks noGrp="1"/>
          </p:cNvSpPr>
          <p:nvPr>
            <p:ph idx="1"/>
          </p:nvPr>
        </p:nvSpPr>
        <p:spPr/>
        <p:txBody>
          <a:bodyPr>
            <a:normAutofit lnSpcReduction="10000"/>
          </a:bodyPr>
          <a:lstStyle/>
          <a:p>
            <a:r>
              <a:rPr lang="en-US" dirty="0"/>
              <a:t>What to look for in a:</a:t>
            </a:r>
          </a:p>
          <a:p>
            <a:r>
              <a:rPr lang="en-US" dirty="0"/>
              <a:t>Victim </a:t>
            </a:r>
          </a:p>
          <a:p>
            <a:pPr lvl="1"/>
            <a:r>
              <a:rPr lang="en-US" dirty="0"/>
              <a:t>Physical signs</a:t>
            </a:r>
          </a:p>
          <a:p>
            <a:pPr lvl="1"/>
            <a:r>
              <a:rPr lang="en-US" dirty="0"/>
              <a:t>Emotional signs</a:t>
            </a:r>
          </a:p>
          <a:p>
            <a:r>
              <a:rPr lang="en-US" dirty="0"/>
              <a:t>Perpetrator</a:t>
            </a:r>
          </a:p>
          <a:p>
            <a:pPr lvl="1"/>
            <a:r>
              <a:rPr lang="en-US" dirty="0"/>
              <a:t>behavior</a:t>
            </a:r>
          </a:p>
          <a:p>
            <a:r>
              <a:rPr lang="en-US" dirty="0"/>
              <a:t>Children</a:t>
            </a:r>
          </a:p>
          <a:p>
            <a:pPr lvl="1"/>
            <a:r>
              <a:rPr lang="en-US" dirty="0"/>
              <a:t>Physical signs</a:t>
            </a:r>
          </a:p>
          <a:p>
            <a:pPr lvl="1"/>
            <a:r>
              <a:rPr lang="en-US" dirty="0"/>
              <a:t>Emotional signs </a:t>
            </a:r>
          </a:p>
          <a:p>
            <a:r>
              <a:rPr lang="en-US" dirty="0"/>
              <a:t>Space and physical environment</a:t>
            </a:r>
          </a:p>
          <a:p>
            <a:endParaRPr lang="en-US" dirty="0"/>
          </a:p>
        </p:txBody>
      </p:sp>
    </p:spTree>
    <p:extLst>
      <p:ext uri="{BB962C8B-B14F-4D97-AF65-F5344CB8AC3E}">
        <p14:creationId xmlns:p14="http://schemas.microsoft.com/office/powerpoint/2010/main" val="29582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0C0D-ABAC-491B-92F4-5CCC5E678F2F}"/>
              </a:ext>
            </a:extLst>
          </p:cNvPr>
          <p:cNvSpPr>
            <a:spLocks noGrp="1"/>
          </p:cNvSpPr>
          <p:nvPr>
            <p:ph type="title"/>
          </p:nvPr>
        </p:nvSpPr>
        <p:spPr/>
        <p:txBody>
          <a:bodyPr/>
          <a:lstStyle/>
          <a:p>
            <a:r>
              <a:rPr lang="en-US" dirty="0"/>
              <a:t>Is there a role for health practitioners?</a:t>
            </a:r>
          </a:p>
        </p:txBody>
      </p:sp>
      <p:sp>
        <p:nvSpPr>
          <p:cNvPr id="7" name="Content Placeholder 6">
            <a:extLst>
              <a:ext uri="{FF2B5EF4-FFF2-40B4-BE49-F238E27FC236}">
                <a16:creationId xmlns:a16="http://schemas.microsoft.com/office/drawing/2014/main" id="{B4078144-017F-47B0-9EC0-E52A62DD1E69}"/>
              </a:ext>
            </a:extLst>
          </p:cNvPr>
          <p:cNvSpPr>
            <a:spLocks noGrp="1"/>
          </p:cNvSpPr>
          <p:nvPr>
            <p:ph sz="half" idx="1"/>
          </p:nvPr>
        </p:nvSpPr>
        <p:spPr>
          <a:xfrm>
            <a:off x="680320" y="2336873"/>
            <a:ext cx="6324258" cy="3599316"/>
          </a:xfrm>
        </p:spPr>
        <p:txBody>
          <a:bodyPr/>
          <a:lstStyle/>
          <a:p>
            <a:r>
              <a:rPr lang="en-US" dirty="0"/>
              <a:t>Look for signs</a:t>
            </a:r>
          </a:p>
          <a:p>
            <a:r>
              <a:rPr lang="en-US" dirty="0"/>
              <a:t>Ask directly </a:t>
            </a:r>
          </a:p>
          <a:p>
            <a:r>
              <a:rPr lang="en-US" dirty="0"/>
              <a:t>Build trust</a:t>
            </a:r>
          </a:p>
          <a:p>
            <a:r>
              <a:rPr lang="en-US" dirty="0"/>
              <a:t>Look for safe intervention</a:t>
            </a:r>
          </a:p>
          <a:p>
            <a:r>
              <a:rPr lang="en-US" dirty="0"/>
              <a:t>Take action</a:t>
            </a:r>
          </a:p>
          <a:p>
            <a:r>
              <a:rPr lang="en-US" dirty="0"/>
              <a:t>Record </a:t>
            </a:r>
          </a:p>
          <a:p>
            <a:r>
              <a:rPr lang="en-US" dirty="0"/>
              <a:t>Stay connected to victims</a:t>
            </a:r>
          </a:p>
          <a:p>
            <a:endParaRPr lang="en-US" dirty="0"/>
          </a:p>
        </p:txBody>
      </p:sp>
      <p:pic>
        <p:nvPicPr>
          <p:cNvPr id="10" name="Content Placeholder 9" descr="A person smiling at the camera&#10;&#10;Description generated with high confidence">
            <a:extLst>
              <a:ext uri="{FF2B5EF4-FFF2-40B4-BE49-F238E27FC236}">
                <a16:creationId xmlns:a16="http://schemas.microsoft.com/office/drawing/2014/main" id="{100EDC99-0545-44D4-AB7A-A15C2FDAD724}"/>
              </a:ext>
            </a:extLst>
          </p:cNvPr>
          <p:cNvPicPr>
            <a:picLocks noGrp="1" noChangeAspect="1"/>
          </p:cNvPicPr>
          <p:nvPr>
            <p:ph sz="half" idx="2"/>
          </p:nvPr>
        </p:nvPicPr>
        <p:blipFill rotWithShape="1">
          <a:blip r:embed="rId2"/>
          <a:srcRect l="426" r="51968" b="-5327"/>
          <a:stretch/>
        </p:blipFill>
        <p:spPr>
          <a:xfrm>
            <a:off x="7004578" y="2336872"/>
            <a:ext cx="2418821" cy="3285488"/>
          </a:xfrm>
        </p:spPr>
      </p:pic>
      <p:sp>
        <p:nvSpPr>
          <p:cNvPr id="4" name="Footer Placeholder 3">
            <a:extLst>
              <a:ext uri="{FF2B5EF4-FFF2-40B4-BE49-F238E27FC236}">
                <a16:creationId xmlns:a16="http://schemas.microsoft.com/office/drawing/2014/main" id="{36AA816A-02CB-4209-999F-472A227C236A}"/>
              </a:ext>
            </a:extLst>
          </p:cNvPr>
          <p:cNvSpPr>
            <a:spLocks noGrp="1"/>
          </p:cNvSpPr>
          <p:nvPr>
            <p:ph type="ftr" sz="quarter" idx="11"/>
          </p:nvPr>
        </p:nvSpPr>
        <p:spPr/>
        <p:txBody>
          <a:bodyPr/>
          <a:lstStyle/>
          <a:p>
            <a:pPr algn="ctr"/>
            <a:r>
              <a:rPr lang="en-US" dirty="0"/>
              <a:t>www.lastmile4d.org</a:t>
            </a:r>
          </a:p>
        </p:txBody>
      </p:sp>
      <p:sp>
        <p:nvSpPr>
          <p:cNvPr id="5" name="Slide Number Placeholder 4">
            <a:extLst>
              <a:ext uri="{FF2B5EF4-FFF2-40B4-BE49-F238E27FC236}">
                <a16:creationId xmlns:a16="http://schemas.microsoft.com/office/drawing/2014/main" id="{CCC9D6DC-6FCE-4B92-8E4B-C0FFD8F44B41}"/>
              </a:ext>
            </a:extLst>
          </p:cNvPr>
          <p:cNvSpPr>
            <a:spLocks noGrp="1"/>
          </p:cNvSpPr>
          <p:nvPr>
            <p:ph type="sldNum" sz="quarter" idx="12"/>
          </p:nvPr>
        </p:nvSpPr>
        <p:spPr/>
        <p:txBody>
          <a:bodyPr/>
          <a:lstStyle/>
          <a:p>
            <a:fld id="{6D22F896-40B5-4ADD-8801-0D06FADFA095}" type="slidenum">
              <a:rPr lang="en-US" smtClean="0"/>
              <a:t>7</a:t>
            </a:fld>
            <a:endParaRPr lang="en-US" dirty="0"/>
          </a:p>
        </p:txBody>
      </p:sp>
      <p:graphicFrame>
        <p:nvGraphicFramePr>
          <p:cNvPr id="6" name="Diagram 5">
            <a:extLst>
              <a:ext uri="{FF2B5EF4-FFF2-40B4-BE49-F238E27FC236}">
                <a16:creationId xmlns:a16="http://schemas.microsoft.com/office/drawing/2014/main" id="{B2090A28-EFF4-481B-92E2-60D0026680EC}"/>
              </a:ext>
            </a:extLst>
          </p:cNvPr>
          <p:cNvGraphicFramePr/>
          <p:nvPr>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69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0C0D-ABAC-491B-92F4-5CCC5E678F2F}"/>
              </a:ext>
            </a:extLst>
          </p:cNvPr>
          <p:cNvSpPr>
            <a:spLocks noGrp="1"/>
          </p:cNvSpPr>
          <p:nvPr>
            <p:ph type="title"/>
          </p:nvPr>
        </p:nvSpPr>
        <p:spPr/>
        <p:txBody>
          <a:bodyPr/>
          <a:lstStyle/>
          <a:p>
            <a:r>
              <a:rPr lang="en-US" dirty="0"/>
              <a:t>Policy and advocacy to recognize DV</a:t>
            </a:r>
          </a:p>
        </p:txBody>
      </p:sp>
      <p:sp>
        <p:nvSpPr>
          <p:cNvPr id="8" name="Text Placeholder 7">
            <a:extLst>
              <a:ext uri="{FF2B5EF4-FFF2-40B4-BE49-F238E27FC236}">
                <a16:creationId xmlns:a16="http://schemas.microsoft.com/office/drawing/2014/main" id="{A4198B31-385E-42A8-9ED8-3CE4F631C8F5}"/>
              </a:ext>
            </a:extLst>
          </p:cNvPr>
          <p:cNvSpPr>
            <a:spLocks noGrp="1"/>
          </p:cNvSpPr>
          <p:nvPr>
            <p:ph type="body" sz="half" idx="2"/>
          </p:nvPr>
        </p:nvSpPr>
        <p:spPr>
          <a:xfrm>
            <a:off x="680322" y="2171700"/>
            <a:ext cx="4700588" cy="3764489"/>
          </a:xfrm>
        </p:spPr>
        <p:txBody>
          <a:bodyPr/>
          <a:lstStyle/>
          <a:p>
            <a:pPr marL="285750" indent="-285750">
              <a:buFont typeface="Arial" panose="020B0604020202020204" pitchFamily="34" charset="0"/>
              <a:buChar char="•"/>
            </a:pPr>
            <a:r>
              <a:rPr lang="en-US" sz="2400" dirty="0"/>
              <a:t>Identifying all stakeholders in DV space</a:t>
            </a:r>
          </a:p>
          <a:p>
            <a:pPr marL="285750" indent="-285750">
              <a:buFont typeface="Arial" panose="020B0604020202020204" pitchFamily="34" charset="0"/>
              <a:buChar char="•"/>
            </a:pPr>
            <a:r>
              <a:rPr lang="en-US" sz="2400" dirty="0"/>
              <a:t>Be friending media and celebrities to advocate for DV victims </a:t>
            </a:r>
          </a:p>
          <a:p>
            <a:pPr marL="285750" indent="-285750">
              <a:buFont typeface="Arial" panose="020B0604020202020204" pitchFamily="34" charset="0"/>
              <a:buChar char="•"/>
            </a:pPr>
            <a:r>
              <a:rPr lang="en-US" sz="2400" dirty="0"/>
              <a:t>Health practitioners close work with policymakers </a:t>
            </a:r>
          </a:p>
          <a:p>
            <a:pPr marL="285750" indent="-285750">
              <a:buFont typeface="Arial" panose="020B0604020202020204" pitchFamily="34" charset="0"/>
              <a:buChar char="•"/>
            </a:pPr>
            <a:r>
              <a:rPr lang="en-US" sz="2400" dirty="0"/>
              <a:t>Public outreach and shaming</a:t>
            </a:r>
          </a:p>
          <a:p>
            <a:pPr marL="285750" indent="-285750">
              <a:buFont typeface="Arial" panose="020B0604020202020204" pitchFamily="34" charset="0"/>
              <a:buChar char="•"/>
            </a:pPr>
            <a:r>
              <a:rPr lang="en-US" sz="2400" dirty="0"/>
              <a:t>Close work with legislatures </a:t>
            </a:r>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36AA816A-02CB-4209-999F-472A227C236A}"/>
              </a:ext>
            </a:extLst>
          </p:cNvPr>
          <p:cNvSpPr>
            <a:spLocks noGrp="1"/>
          </p:cNvSpPr>
          <p:nvPr>
            <p:ph type="ftr" sz="quarter" idx="11"/>
          </p:nvPr>
        </p:nvSpPr>
        <p:spPr/>
        <p:txBody>
          <a:bodyPr/>
          <a:lstStyle/>
          <a:p>
            <a:pPr algn="ctr"/>
            <a:r>
              <a:rPr lang="en-US" dirty="0"/>
              <a:t>www.lastmile4d.org</a:t>
            </a:r>
          </a:p>
        </p:txBody>
      </p:sp>
      <p:sp>
        <p:nvSpPr>
          <p:cNvPr id="5" name="Slide Number Placeholder 4">
            <a:extLst>
              <a:ext uri="{FF2B5EF4-FFF2-40B4-BE49-F238E27FC236}">
                <a16:creationId xmlns:a16="http://schemas.microsoft.com/office/drawing/2014/main" id="{CCC9D6DC-6FCE-4B92-8E4B-C0FFD8F44B41}"/>
              </a:ext>
            </a:extLst>
          </p:cNvPr>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6" name="Diagram 5">
            <a:extLst>
              <a:ext uri="{FF2B5EF4-FFF2-40B4-BE49-F238E27FC236}">
                <a16:creationId xmlns:a16="http://schemas.microsoft.com/office/drawing/2014/main" id="{B2090A28-EFF4-481B-92E2-60D0026680EC}"/>
              </a:ext>
            </a:extLst>
          </p:cNvPr>
          <p:cNvGraphicFramePr/>
          <p:nvPr>
            <p:extLst/>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4">
            <a:extLst>
              <a:ext uri="{FF2B5EF4-FFF2-40B4-BE49-F238E27FC236}">
                <a16:creationId xmlns:a16="http://schemas.microsoft.com/office/drawing/2014/main" id="{298713EC-EF51-42BB-B140-480EB7F640C1}"/>
              </a:ext>
            </a:extLst>
          </p:cNvPr>
          <p:cNvGraphicFramePr>
            <a:graphicFrameLocks noGrp="1"/>
          </p:cNvGraphicFramePr>
          <p:nvPr>
            <p:ph sz="half" idx="2"/>
            <p:extLst>
              <p:ext uri="{D42A27DB-BD31-4B8C-83A1-F6EECF244321}">
                <p14:modId xmlns:p14="http://schemas.microsoft.com/office/powerpoint/2010/main" val="4023186959"/>
              </p:ext>
            </p:extLst>
          </p:nvPr>
        </p:nvGraphicFramePr>
        <p:xfrm>
          <a:off x="5594350" y="2336800"/>
          <a:ext cx="4700588" cy="3598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5567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intervene at the community level?</a:t>
            </a:r>
          </a:p>
        </p:txBody>
      </p:sp>
      <p:sp>
        <p:nvSpPr>
          <p:cNvPr id="7" name="Content Placeholder 6"/>
          <p:cNvSpPr>
            <a:spLocks noGrp="1"/>
          </p:cNvSpPr>
          <p:nvPr>
            <p:ph sz="half" idx="2"/>
          </p:nvPr>
        </p:nvSpPr>
        <p:spPr/>
        <p:txBody>
          <a:bodyPr>
            <a:normAutofit/>
          </a:bodyPr>
          <a:lstStyle/>
          <a:p>
            <a:pPr marL="0" lvl="0" indent="0">
              <a:buNone/>
            </a:pPr>
            <a:r>
              <a:rPr lang="en-US" dirty="0"/>
              <a:t>  </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graphicFrame>
        <p:nvGraphicFramePr>
          <p:cNvPr id="6" name="Diagram 5"/>
          <p:cNvGraphicFramePr/>
          <p:nvPr/>
        </p:nvGraphicFramePr>
        <p:xfrm>
          <a:off x="680320" y="5936188"/>
          <a:ext cx="9613861" cy="36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sz="half" idx="1"/>
          </p:nvPr>
        </p:nvSpPr>
        <p:spPr>
          <a:xfrm>
            <a:off x="680320" y="2044700"/>
            <a:ext cx="4698358" cy="3891489"/>
          </a:xfrm>
        </p:spPr>
        <p:txBody>
          <a:bodyPr>
            <a:normAutofit/>
          </a:bodyPr>
          <a:lstStyle/>
          <a:p>
            <a:r>
              <a:rPr lang="en-US" dirty="0"/>
              <a:t>Neighborhood watch</a:t>
            </a:r>
          </a:p>
          <a:p>
            <a:r>
              <a:rPr lang="en-US" dirty="0"/>
              <a:t>Informational gatherings </a:t>
            </a:r>
          </a:p>
          <a:p>
            <a:r>
              <a:rPr lang="en-US" dirty="0"/>
              <a:t>Posters and outreach campaigns </a:t>
            </a:r>
          </a:p>
          <a:p>
            <a:r>
              <a:rPr lang="en-US" dirty="0"/>
              <a:t>Sisterhood   </a:t>
            </a:r>
          </a:p>
          <a:p>
            <a:r>
              <a:rPr lang="en-US" dirty="0"/>
              <a:t>Risk assessment and management for victim/intervener </a:t>
            </a:r>
          </a:p>
          <a:p>
            <a:r>
              <a:rPr lang="en-US" dirty="0"/>
              <a:t>Direct referral </a:t>
            </a: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782375186"/>
              </p:ext>
            </p:extLst>
          </p:nvPr>
        </p:nvGraphicFramePr>
        <p:xfrm>
          <a:off x="5594350" y="2336800"/>
          <a:ext cx="4502687" cy="35988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10528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12460</TotalTime>
  <Words>1049</Words>
  <Application>Microsoft Office PowerPoint</Application>
  <PresentationFormat>Widescreen</PresentationFormat>
  <Paragraphs>159</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vt:lpstr>
      <vt:lpstr>Berlin</vt:lpstr>
      <vt:lpstr>Recognize, Intervene and Prevent Domestic Violence </vt:lpstr>
      <vt:lpstr>Outline </vt:lpstr>
      <vt:lpstr>Defining DV </vt:lpstr>
      <vt:lpstr>DV a global problem</vt:lpstr>
      <vt:lpstr>What does the society recognition of DV looks like?  </vt:lpstr>
      <vt:lpstr>How to identify?</vt:lpstr>
      <vt:lpstr>Is there a role for health practitioners?</vt:lpstr>
      <vt:lpstr>Policy and advocacy to recognize DV</vt:lpstr>
      <vt:lpstr>How to intervene at the community level?</vt:lpstr>
      <vt:lpstr>Duluth: A coordinated community response to domestic violence </vt:lpstr>
      <vt:lpstr>How to intervene at the policy level?</vt:lpstr>
      <vt:lpstr>Law – Could government  prevent DV?  </vt:lpstr>
      <vt:lpstr>Law – Could advocacy  prevent DV?  </vt:lpstr>
      <vt:lpstr>Law – Could CSO/NGO  prevent DV?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 Social work role in combating domestic violence</dc:title>
  <dc:creator>Mahnaz Harrison</dc:creator>
  <cp:lastModifiedBy>Mahnaz Harrison</cp:lastModifiedBy>
  <cp:revision>88</cp:revision>
  <dcterms:created xsi:type="dcterms:W3CDTF">2016-03-09T01:10:19Z</dcterms:created>
  <dcterms:modified xsi:type="dcterms:W3CDTF">2018-02-11T16:19:34Z</dcterms:modified>
</cp:coreProperties>
</file>