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6" r:id="rId1"/>
  </p:sldMasterIdLst>
  <p:sldIdLst>
    <p:sldId id="256" r:id="rId2"/>
    <p:sldId id="267" r:id="rId3"/>
    <p:sldId id="269" r:id="rId4"/>
    <p:sldId id="268" r:id="rId5"/>
    <p:sldId id="270" r:id="rId6"/>
    <p:sldId id="257" r:id="rId7"/>
    <p:sldId id="259" r:id="rId8"/>
    <p:sldId id="260" r:id="rId9"/>
    <p:sldId id="261" r:id="rId10"/>
    <p:sldId id="258" r:id="rId11"/>
    <p:sldId id="262" r:id="rId12"/>
    <p:sldId id="263" r:id="rId13"/>
    <p:sldId id="264" r:id="rId14"/>
    <p:sldId id="265" r:id="rId15"/>
    <p:sldId id="266" r:id="rId16"/>
    <p:sldId id="271"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77" d="100"/>
          <a:sy n="77" d="100"/>
        </p:scale>
        <p:origin x="162" y="9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dirty="0"/>
              <a:pPr/>
              <a:t>1/28/2018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dirty="0"/>
              <a:pPr/>
              <a:t>1/28/2018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dirty="0"/>
              <a:pPr/>
              <a:t>1/28/2018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dirty="0"/>
              <a:pPr/>
              <a:t>1/28/2018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1160EA64-D806-43AC-9DF2-F8C432F32B4C}" type="datetimeFigureOut">
              <a:rPr lang="en-US" dirty="0"/>
              <a:pPr/>
              <a:t>1/28/2018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dirty="0"/>
              <a:pPr/>
              <a:t>1/28/2018</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4F7D4976-E339-4826-83B7-FBD03F55ECF8}" type="datetimeFigureOut">
              <a:rPr lang="en-US" dirty="0"/>
              <a:pPr/>
              <a:t>1/28/2018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dirty="0"/>
              <a:pPr/>
              <a:t>1/28/2018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dirty="0"/>
              <a:pPr/>
              <a:t>1/28/2018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D1BE4249-C0D0-4B06-8692-E8BB871AF643}" type="datetimeFigureOut">
              <a:rPr lang="en-US" dirty="0"/>
              <a:pPr/>
              <a:t>1/28/2018</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dirty="0"/>
              <a:pPr/>
              <a:t>1/28/2018</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dirty="0"/>
              <a:pPr/>
              <a:t>1/28/2018</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Mapping of resources</a:t>
            </a:r>
          </a:p>
        </p:txBody>
      </p:sp>
      <p:sp>
        <p:nvSpPr>
          <p:cNvPr id="3" name="Subtitle 2"/>
          <p:cNvSpPr>
            <a:spLocks noGrp="1"/>
          </p:cNvSpPr>
          <p:nvPr>
            <p:ph type="subTitle" idx="1"/>
          </p:nvPr>
        </p:nvSpPr>
        <p:spPr/>
        <p:txBody>
          <a:bodyPr/>
          <a:lstStyle/>
          <a:p>
            <a:r>
              <a:rPr lang="en-US" dirty="0"/>
              <a:t>Why does mapping of resources might play crucial role in attaining the goal?</a:t>
            </a:r>
          </a:p>
        </p:txBody>
      </p:sp>
      <p:sp>
        <p:nvSpPr>
          <p:cNvPr id="4" name="TextBox 3"/>
          <p:cNvSpPr txBox="1"/>
          <p:nvPr/>
        </p:nvSpPr>
        <p:spPr>
          <a:xfrm>
            <a:off x="6962503" y="5381896"/>
            <a:ext cx="4924697" cy="923330"/>
          </a:xfrm>
          <a:prstGeom prst="rect">
            <a:avLst/>
          </a:prstGeom>
          <a:noFill/>
        </p:spPr>
        <p:txBody>
          <a:bodyPr wrap="square" rtlCol="0">
            <a:spAutoFit/>
          </a:bodyPr>
          <a:lstStyle/>
          <a:p>
            <a:r>
              <a:rPr lang="en-US" b="1" dirty="0"/>
              <a:t>Ms. Katie </a:t>
            </a:r>
            <a:r>
              <a:rPr lang="en-US" b="1" dirty="0" err="1"/>
              <a:t>Gomelauri</a:t>
            </a:r>
            <a:endParaRPr lang="en-US" b="1" dirty="0"/>
          </a:p>
          <a:p>
            <a:r>
              <a:rPr lang="en-US" b="1" dirty="0"/>
              <a:t>Project Director</a:t>
            </a:r>
          </a:p>
          <a:p>
            <a:r>
              <a:rPr lang="en-US" b="1" dirty="0"/>
              <a:t>Innovations and Reforms Center (IRC)</a:t>
            </a:r>
          </a:p>
        </p:txBody>
      </p:sp>
      <p:pic>
        <p:nvPicPr>
          <p:cNvPr id="9" name="Picture 8" descr="C:\Users\Keti\Pictures\IRC_logo_Eng small.png"/>
          <p:cNvPicPr/>
          <p:nvPr/>
        </p:nvPicPr>
        <p:blipFill>
          <a:blip r:embed="rId2"/>
          <a:srcRect/>
          <a:stretch>
            <a:fillRect/>
          </a:stretch>
        </p:blipFill>
        <p:spPr bwMode="auto">
          <a:xfrm>
            <a:off x="1976389" y="2571069"/>
            <a:ext cx="401052" cy="1073468"/>
          </a:xfrm>
          <a:prstGeom prst="rect">
            <a:avLst/>
          </a:prstGeom>
          <a:noFill/>
          <a:ln w="9525">
            <a:noFill/>
            <a:miter lim="800000"/>
            <a:headEnd/>
            <a:tailEnd/>
          </a:ln>
        </p:spPr>
      </p:pic>
    </p:spTree>
    <p:extLst>
      <p:ext uri="{BB962C8B-B14F-4D97-AF65-F5344CB8AC3E}">
        <p14:creationId xmlns:p14="http://schemas.microsoft.com/office/powerpoint/2010/main" val="19591189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Scale of the mapping</a:t>
            </a:r>
          </a:p>
        </p:txBody>
      </p:sp>
      <p:sp>
        <p:nvSpPr>
          <p:cNvPr id="3" name="Content Placeholder 2"/>
          <p:cNvSpPr>
            <a:spLocks noGrp="1"/>
          </p:cNvSpPr>
          <p:nvPr>
            <p:ph idx="1"/>
          </p:nvPr>
        </p:nvSpPr>
        <p:spPr/>
        <p:txBody>
          <a:bodyPr/>
          <a:lstStyle/>
          <a:p>
            <a:pPr marL="0" indent="0">
              <a:buNone/>
            </a:pPr>
            <a:r>
              <a:rPr lang="en-US" dirty="0"/>
              <a:t>What are we looking for? – define topic of interest:</a:t>
            </a:r>
          </a:p>
          <a:p>
            <a:r>
              <a:rPr lang="en-US" dirty="0"/>
              <a:t>Where are we, or are going to be? – to define an environment </a:t>
            </a:r>
          </a:p>
          <a:p>
            <a:r>
              <a:rPr lang="en-US" dirty="0"/>
              <a:t>Where we want to be – define the objective of the interest before or during the process</a:t>
            </a:r>
          </a:p>
          <a:p>
            <a:r>
              <a:rPr lang="en-US" dirty="0"/>
              <a:t>We know what we want – to find out how one can use its experience or/and if it is needed?</a:t>
            </a:r>
          </a:p>
          <a:p>
            <a:pPr marL="0" indent="0">
              <a:buNone/>
            </a:pPr>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6247610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Define list of organizations</a:t>
            </a:r>
          </a:p>
        </p:txBody>
      </p:sp>
      <p:sp>
        <p:nvSpPr>
          <p:cNvPr id="3" name="Content Placeholder 2"/>
          <p:cNvSpPr>
            <a:spLocks noGrp="1"/>
          </p:cNvSpPr>
          <p:nvPr>
            <p:ph idx="1"/>
          </p:nvPr>
        </p:nvSpPr>
        <p:spPr/>
        <p:txBody>
          <a:bodyPr/>
          <a:lstStyle/>
          <a:p>
            <a:r>
              <a:rPr lang="en-US" dirty="0"/>
              <a:t>Organizations we know – are or/and were in relation with</a:t>
            </a:r>
          </a:p>
          <a:p>
            <a:r>
              <a:rPr lang="en-US" dirty="0"/>
              <a:t>Organizations we don’t know but need in accordance with the defined topic</a:t>
            </a:r>
          </a:p>
          <a:p>
            <a:r>
              <a:rPr lang="en-US" dirty="0"/>
              <a:t>Opinion-maker organizations – always expedient have at least one in list</a:t>
            </a:r>
          </a:p>
          <a:p>
            <a:r>
              <a:rPr lang="en-US" dirty="0"/>
              <a:t>Precise list in the process – the list might be updated in the implementation period</a:t>
            </a:r>
          </a:p>
          <a:p>
            <a:r>
              <a:rPr lang="en-US" dirty="0"/>
              <a:t>Define potential contacts – while defining organizations, think of possible contacts and must meet personalities and they ways to approach them</a:t>
            </a:r>
          </a:p>
        </p:txBody>
      </p:sp>
    </p:spTree>
    <p:extLst>
      <p:ext uri="{BB962C8B-B14F-4D97-AF65-F5344CB8AC3E}">
        <p14:creationId xmlns:p14="http://schemas.microsoft.com/office/powerpoint/2010/main" val="29430463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Develop questionnaire</a:t>
            </a:r>
          </a:p>
        </p:txBody>
      </p:sp>
      <p:sp>
        <p:nvSpPr>
          <p:cNvPr id="3" name="Content Placeholder 2"/>
          <p:cNvSpPr>
            <a:spLocks noGrp="1"/>
          </p:cNvSpPr>
          <p:nvPr>
            <p:ph idx="1"/>
          </p:nvPr>
        </p:nvSpPr>
        <p:spPr/>
        <p:txBody>
          <a:bodyPr/>
          <a:lstStyle/>
          <a:p>
            <a:pPr marL="0" indent="0">
              <a:buNone/>
            </a:pPr>
            <a:r>
              <a:rPr lang="en-US" dirty="0"/>
              <a:t>Start with saving time – get prepared for an interview: </a:t>
            </a:r>
          </a:p>
          <a:p>
            <a:r>
              <a:rPr lang="en-US" dirty="0"/>
              <a:t>General questions (static) part – include questions that could be common for all type of organizations</a:t>
            </a:r>
          </a:p>
          <a:p>
            <a:r>
              <a:rPr lang="en-US" dirty="0"/>
              <a:t>Specific questions – questions that are specific to selected organization </a:t>
            </a:r>
          </a:p>
          <a:p>
            <a:r>
              <a:rPr lang="en-US" dirty="0"/>
              <a:t>Topic questions – basic concentration on the topic of one’s interest</a:t>
            </a:r>
          </a:p>
        </p:txBody>
      </p:sp>
    </p:spTree>
    <p:extLst>
      <p:ext uri="{BB962C8B-B14F-4D97-AF65-F5344CB8AC3E}">
        <p14:creationId xmlns:p14="http://schemas.microsoft.com/office/powerpoint/2010/main" val="14063696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Interview and analysis</a:t>
            </a:r>
          </a:p>
        </p:txBody>
      </p:sp>
      <p:sp>
        <p:nvSpPr>
          <p:cNvPr id="3" name="Content Placeholder 2"/>
          <p:cNvSpPr>
            <a:spLocks noGrp="1"/>
          </p:cNvSpPr>
          <p:nvPr>
            <p:ph idx="1"/>
          </p:nvPr>
        </p:nvSpPr>
        <p:spPr/>
        <p:txBody>
          <a:bodyPr/>
          <a:lstStyle/>
          <a:p>
            <a:r>
              <a:rPr lang="en-US" dirty="0"/>
              <a:t>Gathering of information – “grab” as much as possible</a:t>
            </a:r>
          </a:p>
          <a:p>
            <a:r>
              <a:rPr lang="en-US" dirty="0"/>
              <a:t>Statistics – numbers does matter, very helpful to define a real picture</a:t>
            </a:r>
          </a:p>
          <a:p>
            <a:r>
              <a:rPr lang="en-US" dirty="0"/>
              <a:t>Partnership – try out the ways of potential cooperation</a:t>
            </a:r>
          </a:p>
          <a:p>
            <a:r>
              <a:rPr lang="en-US" dirty="0"/>
              <a:t>Feedback – agree on providing the feedback </a:t>
            </a:r>
            <a:r>
              <a:rPr lang="ka-GE" dirty="0"/>
              <a:t>(</a:t>
            </a:r>
            <a:r>
              <a:rPr lang="en-US" dirty="0"/>
              <a:t>if you intend to publish or make public gathered material</a:t>
            </a:r>
            <a:r>
              <a:rPr lang="ka-GE" dirty="0"/>
              <a:t>)</a:t>
            </a:r>
            <a:endParaRPr lang="en-US" dirty="0"/>
          </a:p>
          <a:p>
            <a:r>
              <a:rPr lang="en-US" dirty="0"/>
              <a:t>Factual approach – applying facts based analysis for the gathered data </a:t>
            </a:r>
            <a:endParaRPr lang="ka-GE" dirty="0"/>
          </a:p>
          <a:p>
            <a:endParaRPr lang="en-US" dirty="0"/>
          </a:p>
        </p:txBody>
      </p:sp>
    </p:spTree>
    <p:extLst>
      <p:ext uri="{BB962C8B-B14F-4D97-AF65-F5344CB8AC3E}">
        <p14:creationId xmlns:p14="http://schemas.microsoft.com/office/powerpoint/2010/main" val="37136846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results</a:t>
            </a:r>
          </a:p>
        </p:txBody>
      </p:sp>
      <p:sp>
        <p:nvSpPr>
          <p:cNvPr id="3" name="Content Placeholder 2"/>
          <p:cNvSpPr>
            <a:spLocks noGrp="1"/>
          </p:cNvSpPr>
          <p:nvPr>
            <p:ph idx="1"/>
          </p:nvPr>
        </p:nvSpPr>
        <p:spPr/>
        <p:txBody>
          <a:bodyPr/>
          <a:lstStyle/>
          <a:p>
            <a:r>
              <a:rPr lang="en-US" dirty="0"/>
              <a:t>Up-to-date data</a:t>
            </a:r>
          </a:p>
          <a:p>
            <a:r>
              <a:rPr lang="en-US" dirty="0"/>
              <a:t>Identified gaps</a:t>
            </a:r>
          </a:p>
          <a:p>
            <a:r>
              <a:rPr lang="en-US" dirty="0"/>
              <a:t>New opportunities</a:t>
            </a:r>
          </a:p>
          <a:p>
            <a:r>
              <a:rPr lang="en-US" dirty="0"/>
              <a:t>Identified potential partners </a:t>
            </a:r>
          </a:p>
          <a:p>
            <a:r>
              <a:rPr lang="en-US" dirty="0"/>
              <a:t>Efficient distribution of resources</a:t>
            </a:r>
          </a:p>
          <a:p>
            <a:r>
              <a:rPr lang="en-US" dirty="0"/>
              <a:t>Else? </a:t>
            </a:r>
          </a:p>
          <a:p>
            <a:endParaRPr lang="en-US" dirty="0"/>
          </a:p>
        </p:txBody>
      </p:sp>
    </p:spTree>
    <p:extLst>
      <p:ext uri="{BB962C8B-B14F-4D97-AF65-F5344CB8AC3E}">
        <p14:creationId xmlns:p14="http://schemas.microsoft.com/office/powerpoint/2010/main" val="7641175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Thank you for attention &amp; engagement!</a:t>
            </a:r>
          </a:p>
        </p:txBody>
      </p:sp>
      <p:sp>
        <p:nvSpPr>
          <p:cNvPr id="3" name="Text Placeholder 2"/>
          <p:cNvSpPr>
            <a:spLocks noGrp="1"/>
          </p:cNvSpPr>
          <p:nvPr>
            <p:ph type="body" idx="1"/>
          </p:nvPr>
        </p:nvSpPr>
        <p:spPr/>
        <p:txBody>
          <a:bodyPr/>
          <a:lstStyle/>
          <a:p>
            <a:r>
              <a:rPr lang="en-US" dirty="0"/>
              <a:t>More questions? </a:t>
            </a:r>
          </a:p>
        </p:txBody>
      </p:sp>
    </p:spTree>
    <p:extLst>
      <p:ext uri="{BB962C8B-B14F-4D97-AF65-F5344CB8AC3E}">
        <p14:creationId xmlns:p14="http://schemas.microsoft.com/office/powerpoint/2010/main" val="5468781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3">
            <a:extLst>
              <a:ext uri="{FF2B5EF4-FFF2-40B4-BE49-F238E27FC236}">
                <a16:creationId xmlns:a16="http://schemas.microsoft.com/office/drawing/2014/main" id="{04D9A9D6-F62B-45AC-B08F-36884AE38ED7}"/>
              </a:ext>
            </a:extLst>
          </p:cNvPr>
          <p:cNvSpPr>
            <a:spLocks noChangeArrowheads="1"/>
          </p:cNvSpPr>
          <p:nvPr/>
        </p:nvSpPr>
        <p:spPr bwMode="auto">
          <a:xfrm>
            <a:off x="3810000" y="3186114"/>
            <a:ext cx="4572000" cy="161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ctr"/>
            <a:r>
              <a:rPr lang="en-US" altLang="en-US" sz="3300"/>
              <a:t>Thank you!</a:t>
            </a:r>
            <a:br>
              <a:rPr lang="en-US" altLang="en-US" sz="3300"/>
            </a:br>
            <a:r>
              <a:rPr lang="en-US" altLang="en-US" sz="3300"/>
              <a:t>This presentation was funded by Last Mile4D</a:t>
            </a:r>
          </a:p>
        </p:txBody>
      </p:sp>
      <p:pic>
        <p:nvPicPr>
          <p:cNvPr id="23555" name="Picture 5">
            <a:extLst>
              <a:ext uri="{FF2B5EF4-FFF2-40B4-BE49-F238E27FC236}">
                <a16:creationId xmlns:a16="http://schemas.microsoft.com/office/drawing/2014/main" id="{5040CBAD-04A0-48A3-886E-8D4A03ED280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43214" y="1716088"/>
            <a:ext cx="3063875" cy="1528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556" name="Slide Number Placeholder 7">
            <a:extLst>
              <a:ext uri="{FF2B5EF4-FFF2-40B4-BE49-F238E27FC236}">
                <a16:creationId xmlns:a16="http://schemas.microsoft.com/office/drawing/2014/main" id="{0B824F40-21ED-436A-AB00-A3F297EAC6F2}"/>
              </a:ext>
            </a:extLst>
          </p:cNvPr>
          <p:cNvSpPr>
            <a:spLocks noGrp="1" noChangeArrowheads="1"/>
          </p:cNvSpPr>
          <p:nvPr>
            <p:ph type="sldNum" sz="quarter" idx="11"/>
          </p:nvPr>
        </p:nvSpPr>
        <p:spPr>
          <a:xfrm>
            <a:off x="1524000" y="0"/>
            <a:ext cx="0" cy="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l" eaLnBrk="0" hangingPunct="0"/>
            <a:fld id="{E60CBAFD-F4CF-4ADA-A947-3B153498A4E3}" type="slidenum">
              <a:rPr lang="ru-RU" altLang="en-US" sz="1800"/>
              <a:pPr algn="l" eaLnBrk="0" hangingPunct="0"/>
              <a:t>16</a:t>
            </a:fld>
            <a:endParaRPr lang="ru-RU" altLang="en-US" sz="1800"/>
          </a:p>
        </p:txBody>
      </p:sp>
    </p:spTree>
    <p:extLst>
      <p:ext uri="{BB962C8B-B14F-4D97-AF65-F5344CB8AC3E}">
        <p14:creationId xmlns:p14="http://schemas.microsoft.com/office/powerpoint/2010/main" val="5622495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6548" y="977755"/>
            <a:ext cx="8778240" cy="1188720"/>
          </a:xfrm>
        </p:spPr>
        <p:txBody>
          <a:bodyPr/>
          <a:lstStyle/>
          <a:p>
            <a:r>
              <a:rPr lang="en-US" dirty="0"/>
              <a:t>Innovations and reforms center </a:t>
            </a:r>
          </a:p>
        </p:txBody>
      </p:sp>
      <p:sp>
        <p:nvSpPr>
          <p:cNvPr id="3" name="Content Placeholder 2"/>
          <p:cNvSpPr>
            <a:spLocks noGrp="1"/>
          </p:cNvSpPr>
          <p:nvPr>
            <p:ph idx="1"/>
          </p:nvPr>
        </p:nvSpPr>
        <p:spPr/>
        <p:txBody>
          <a:bodyPr/>
          <a:lstStyle/>
          <a:p>
            <a:pPr algn="just"/>
            <a:r>
              <a:rPr lang="en-US" dirty="0"/>
              <a:t>IRC is a non-entrepreneurial (non-commercial) legal entity, operating since November 17, 2010 in Georgia. </a:t>
            </a:r>
          </a:p>
          <a:p>
            <a:pPr algn="just"/>
            <a:r>
              <a:rPr lang="en-US" dirty="0"/>
              <a:t>Organization was established guided by mutual spheres of interest of its founder and involved experts; and a desire to engage knowledge, qualification and practical experience for attaining set objectives supporting democratic processes in the country.</a:t>
            </a:r>
          </a:p>
          <a:p>
            <a:pPr algn="just"/>
            <a:endParaRPr lang="en-US" dirty="0"/>
          </a:p>
        </p:txBody>
      </p:sp>
      <p:pic>
        <p:nvPicPr>
          <p:cNvPr id="5" name="Picture 4" descr="C:\Users\Keti\Pictures\IRC_logo_Eng small.png"/>
          <p:cNvPicPr/>
          <p:nvPr/>
        </p:nvPicPr>
        <p:blipFill>
          <a:blip r:embed="rId2"/>
          <a:srcRect/>
          <a:stretch>
            <a:fillRect/>
          </a:stretch>
        </p:blipFill>
        <p:spPr bwMode="auto">
          <a:xfrm>
            <a:off x="9892480" y="1029651"/>
            <a:ext cx="401052" cy="1073468"/>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Irc</a:t>
            </a:r>
            <a:r>
              <a:rPr lang="en-US" dirty="0"/>
              <a:t> team</a:t>
            </a:r>
          </a:p>
        </p:txBody>
      </p:sp>
      <p:sp>
        <p:nvSpPr>
          <p:cNvPr id="3" name="Content Placeholder 2"/>
          <p:cNvSpPr>
            <a:spLocks noGrp="1"/>
          </p:cNvSpPr>
          <p:nvPr>
            <p:ph idx="1"/>
          </p:nvPr>
        </p:nvSpPr>
        <p:spPr/>
        <p:txBody>
          <a:bodyPr/>
          <a:lstStyle/>
          <a:p>
            <a:pPr algn="just"/>
            <a:r>
              <a:rPr lang="en-US" dirty="0"/>
              <a:t>IRC core staff has hands-on experience in public services development; however gained at different stages of the public administration reform. </a:t>
            </a:r>
          </a:p>
          <a:p>
            <a:pPr algn="just"/>
            <a:r>
              <a:rPr lang="en-US" dirty="0"/>
              <a:t>Very efficient combination of skills and knowledge within the team creating </a:t>
            </a:r>
            <a:r>
              <a:rPr lang="en-US" dirty="0">
                <a:solidFill>
                  <a:schemeClr val="tx1"/>
                </a:solidFill>
              </a:rPr>
              <a:t>multidimensional asset of the organization. </a:t>
            </a:r>
          </a:p>
          <a:p>
            <a:pPr algn="just"/>
            <a:r>
              <a:rPr lang="en-US" dirty="0">
                <a:solidFill>
                  <a:schemeClr val="tx1"/>
                </a:solidFill>
              </a:rPr>
              <a:t>IRC team was the decisive factor that defined success of the organization and trust from the donor community. Since very first steps IRC was entrusted </a:t>
            </a:r>
            <a:r>
              <a:rPr lang="en-US" dirty="0"/>
              <a:t>by UNHCR, EU, USAID, IOM, etc.</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Fields of action</a:t>
            </a:r>
          </a:p>
        </p:txBody>
      </p:sp>
      <p:sp>
        <p:nvSpPr>
          <p:cNvPr id="3" name="Content Placeholder 2"/>
          <p:cNvSpPr>
            <a:spLocks noGrp="1"/>
          </p:cNvSpPr>
          <p:nvPr>
            <p:ph idx="1"/>
          </p:nvPr>
        </p:nvSpPr>
        <p:spPr/>
        <p:txBody>
          <a:bodyPr>
            <a:normAutofit lnSpcReduction="10000"/>
          </a:bodyPr>
          <a:lstStyle/>
          <a:p>
            <a:r>
              <a:rPr lang="en-US" dirty="0"/>
              <a:t>IRC fields of expertise include rule of law and human rights, good governance, public administration,  personal data protection, migration etc. It also provides free legal assistance on documenting and citizenship issues. </a:t>
            </a:r>
          </a:p>
          <a:p>
            <a:r>
              <a:rPr lang="en-US" dirty="0"/>
              <a:t>IRC has a consultative status at the State Commission on Migration Issues;</a:t>
            </a:r>
          </a:p>
          <a:p>
            <a:pPr algn="just"/>
            <a:r>
              <a:rPr lang="en-US" dirty="0"/>
              <a:t>Since 2015 IRC is implementing a EU financed project “Unite to eliminate domestic violence and empower women and girls for the better future in Georgia” </a:t>
            </a:r>
          </a:p>
          <a:p>
            <a:pPr algn="just"/>
            <a:r>
              <a:rPr lang="en-US" dirty="0"/>
              <a:t>Project aims at developing prevention and post-violence support mechanisms, as well as at fostering prevention of domestic violence and empowering women and girls in Georgia to become agents for positive change.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Irc</a:t>
            </a:r>
            <a:r>
              <a:rPr lang="en-US" dirty="0"/>
              <a:t> making first steps in </a:t>
            </a:r>
            <a:r>
              <a:rPr lang="en-US" dirty="0" err="1"/>
              <a:t>dv</a:t>
            </a:r>
            <a:r>
              <a:rPr lang="en-US" dirty="0"/>
              <a:t> field</a:t>
            </a:r>
          </a:p>
        </p:txBody>
      </p:sp>
      <p:sp>
        <p:nvSpPr>
          <p:cNvPr id="3" name="Content Placeholder 2"/>
          <p:cNvSpPr>
            <a:spLocks noGrp="1"/>
          </p:cNvSpPr>
          <p:nvPr>
            <p:ph idx="1"/>
          </p:nvPr>
        </p:nvSpPr>
        <p:spPr/>
        <p:txBody>
          <a:bodyPr/>
          <a:lstStyle/>
          <a:p>
            <a:r>
              <a:rPr lang="en-US" dirty="0"/>
              <a:t>Identification of partners</a:t>
            </a:r>
          </a:p>
          <a:p>
            <a:r>
              <a:rPr lang="en-US" dirty="0"/>
              <a:t>Defining field of interest</a:t>
            </a:r>
          </a:p>
          <a:p>
            <a:r>
              <a:rPr lang="en-US" dirty="0"/>
              <a:t>Mapping </a:t>
            </a:r>
          </a:p>
          <a:p>
            <a:r>
              <a:rPr lang="en-US" dirty="0"/>
              <a:t>Identifying gaps and opportunities</a:t>
            </a:r>
          </a:p>
          <a:p>
            <a:r>
              <a:rPr lang="en-US" dirty="0"/>
              <a:t>Adjusting the strategy to occurred needs </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New player in the field</a:t>
            </a:r>
          </a:p>
        </p:txBody>
      </p:sp>
      <p:sp>
        <p:nvSpPr>
          <p:cNvPr id="3" name="Content Placeholder 2"/>
          <p:cNvSpPr>
            <a:spLocks noGrp="1"/>
          </p:cNvSpPr>
          <p:nvPr>
            <p:ph idx="1"/>
          </p:nvPr>
        </p:nvSpPr>
        <p:spPr/>
        <p:txBody>
          <a:bodyPr/>
          <a:lstStyle/>
          <a:p>
            <a:r>
              <a:rPr lang="en-US" dirty="0"/>
              <a:t>Incentive for mapping – find out who does what</a:t>
            </a:r>
          </a:p>
          <a:p>
            <a:r>
              <a:rPr lang="en-US" dirty="0"/>
              <a:t>Define baseline – better plan the strategy</a:t>
            </a:r>
          </a:p>
          <a:p>
            <a:r>
              <a:rPr lang="en-US" dirty="0"/>
              <a:t>Identify possible duplications – distribute resources as efficient as possible</a:t>
            </a:r>
          </a:p>
          <a:p>
            <a:r>
              <a:rPr lang="en-US" dirty="0"/>
              <a:t>Identify real gaps – define new directions for action</a:t>
            </a:r>
          </a:p>
          <a:p>
            <a:r>
              <a:rPr lang="en-US" dirty="0"/>
              <a:t>Acquire potential partners – trace the ways of cooperation </a:t>
            </a:r>
          </a:p>
          <a:p>
            <a:endParaRPr lang="en-US" dirty="0"/>
          </a:p>
        </p:txBody>
      </p:sp>
    </p:spTree>
    <p:extLst>
      <p:ext uri="{BB962C8B-B14F-4D97-AF65-F5344CB8AC3E}">
        <p14:creationId xmlns:p14="http://schemas.microsoft.com/office/powerpoint/2010/main" val="484320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Being a New player </a:t>
            </a:r>
          </a:p>
        </p:txBody>
      </p:sp>
      <p:sp>
        <p:nvSpPr>
          <p:cNvPr id="3" name="Content Placeholder 2"/>
          <p:cNvSpPr>
            <a:spLocks noGrp="1"/>
          </p:cNvSpPr>
          <p:nvPr>
            <p:ph sz="half" idx="1"/>
          </p:nvPr>
        </p:nvSpPr>
        <p:spPr/>
        <p:txBody>
          <a:bodyPr/>
          <a:lstStyle/>
          <a:p>
            <a:pPr marL="0" indent="0">
              <a:buNone/>
            </a:pPr>
            <a:r>
              <a:rPr lang="en-US" b="1" dirty="0"/>
              <a:t>Advantages: </a:t>
            </a:r>
          </a:p>
          <a:p>
            <a:r>
              <a:rPr lang="en-US" dirty="0"/>
              <a:t>Fresh look – a glance from outer world</a:t>
            </a:r>
          </a:p>
          <a:p>
            <a:r>
              <a:rPr lang="en-US" dirty="0"/>
              <a:t>Flexibility – do something new</a:t>
            </a:r>
          </a:p>
          <a:p>
            <a:r>
              <a:rPr lang="en-US" dirty="0"/>
              <a:t>Gain the partners – new player new opportunity</a:t>
            </a:r>
          </a:p>
        </p:txBody>
      </p:sp>
      <p:sp>
        <p:nvSpPr>
          <p:cNvPr id="4" name="Content Placeholder 3"/>
          <p:cNvSpPr>
            <a:spLocks noGrp="1"/>
          </p:cNvSpPr>
          <p:nvPr>
            <p:ph sz="half" idx="2"/>
          </p:nvPr>
        </p:nvSpPr>
        <p:spPr/>
        <p:txBody>
          <a:bodyPr/>
          <a:lstStyle/>
          <a:p>
            <a:pPr marL="0" indent="0">
              <a:buNone/>
            </a:pPr>
            <a:r>
              <a:rPr lang="en-US" b="1" dirty="0"/>
              <a:t>Disadvantages: </a:t>
            </a:r>
          </a:p>
          <a:p>
            <a:r>
              <a:rPr lang="en-US" dirty="0"/>
              <a:t>Access to information – incredulity and skepticism towards new player</a:t>
            </a:r>
          </a:p>
          <a:p>
            <a:r>
              <a:rPr lang="en-US" dirty="0"/>
              <a:t>Experience – concrete experience in the field  </a:t>
            </a:r>
          </a:p>
        </p:txBody>
      </p:sp>
    </p:spTree>
    <p:extLst>
      <p:ext uri="{BB962C8B-B14F-4D97-AF65-F5344CB8AC3E}">
        <p14:creationId xmlns:p14="http://schemas.microsoft.com/office/powerpoint/2010/main" val="25800083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Not a new player?</a:t>
            </a:r>
          </a:p>
        </p:txBody>
      </p:sp>
      <p:sp>
        <p:nvSpPr>
          <p:cNvPr id="3" name="Content Placeholder 2"/>
          <p:cNvSpPr>
            <a:spLocks noGrp="1"/>
          </p:cNvSpPr>
          <p:nvPr>
            <p:ph idx="1"/>
          </p:nvPr>
        </p:nvSpPr>
        <p:spPr/>
        <p:txBody>
          <a:bodyPr/>
          <a:lstStyle/>
          <a:p>
            <a:pPr marL="0" indent="0">
              <a:buNone/>
            </a:pPr>
            <a:r>
              <a:rPr lang="en-US" dirty="0"/>
              <a:t>You still need mapping:</a:t>
            </a:r>
          </a:p>
          <a:p>
            <a:r>
              <a:rPr lang="en-US" dirty="0"/>
              <a:t>Competitive environment – find out new opportunities </a:t>
            </a:r>
          </a:p>
          <a:p>
            <a:r>
              <a:rPr lang="en-US" dirty="0"/>
              <a:t>Need in resources – find out who can be a help</a:t>
            </a:r>
          </a:p>
          <a:p>
            <a:r>
              <a:rPr lang="en-US" dirty="0"/>
              <a:t>Need in partners – map the right one</a:t>
            </a:r>
            <a:endParaRPr lang="ka-GE" dirty="0"/>
          </a:p>
          <a:p>
            <a:pPr marL="0" indent="0">
              <a:buNone/>
            </a:pPr>
            <a:endParaRPr lang="en-US" dirty="0"/>
          </a:p>
          <a:p>
            <a:endParaRPr lang="en-US" dirty="0"/>
          </a:p>
        </p:txBody>
      </p:sp>
    </p:spTree>
    <p:extLst>
      <p:ext uri="{BB962C8B-B14F-4D97-AF65-F5344CB8AC3E}">
        <p14:creationId xmlns:p14="http://schemas.microsoft.com/office/powerpoint/2010/main" val="15744673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Where to start from?</a:t>
            </a:r>
          </a:p>
        </p:txBody>
      </p:sp>
    </p:spTree>
    <p:extLst>
      <p:ext uri="{BB962C8B-B14F-4D97-AF65-F5344CB8AC3E}">
        <p14:creationId xmlns:p14="http://schemas.microsoft.com/office/powerpoint/2010/main" val="1030259374"/>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TM10001115[[fn=Parcel]]</Template>
  <TotalTime>568</TotalTime>
  <Words>738</Words>
  <Application>Microsoft Office PowerPoint</Application>
  <PresentationFormat>Widescreen</PresentationFormat>
  <Paragraphs>79</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ＭＳ Ｐゴシック</vt:lpstr>
      <vt:lpstr>Arial</vt:lpstr>
      <vt:lpstr>Gill Sans MT</vt:lpstr>
      <vt:lpstr>Sylfaen</vt:lpstr>
      <vt:lpstr>Parcel</vt:lpstr>
      <vt:lpstr>Mapping of resources</vt:lpstr>
      <vt:lpstr>Innovations and reforms center </vt:lpstr>
      <vt:lpstr>Irc team</vt:lpstr>
      <vt:lpstr>Fields of action</vt:lpstr>
      <vt:lpstr>Irc making first steps in dv field</vt:lpstr>
      <vt:lpstr>New player in the field</vt:lpstr>
      <vt:lpstr>Being a New player </vt:lpstr>
      <vt:lpstr>Not a new player?</vt:lpstr>
      <vt:lpstr>Where to start from?</vt:lpstr>
      <vt:lpstr>Scale of the mapping</vt:lpstr>
      <vt:lpstr>Define list of organizations</vt:lpstr>
      <vt:lpstr>Develop questionnaire</vt:lpstr>
      <vt:lpstr>Interview and analysis</vt:lpstr>
      <vt:lpstr>results</vt:lpstr>
      <vt:lpstr>Thank you for attention &amp; engagement!</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Mapping of resources</dc:title>
  <dc:creator>Windows User</dc:creator>
  <cp:lastModifiedBy>Mahnaz Harrison</cp:lastModifiedBy>
  <cp:revision>35</cp:revision>
  <dcterms:created xsi:type="dcterms:W3CDTF">2018-01-15T05:50:26Z</dcterms:created>
  <dcterms:modified xsi:type="dcterms:W3CDTF">2018-01-28T22:32:00Z</dcterms:modified>
</cp:coreProperties>
</file>