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68" r:id="rId13"/>
    <p:sldId id="273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5" autoAdjust="0"/>
    <p:restoredTop sz="94660"/>
  </p:normalViewPr>
  <p:slideViewPr>
    <p:cSldViewPr>
      <p:cViewPr varScale="1">
        <p:scale>
          <a:sx n="77" d="100"/>
          <a:sy n="77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B95E9-16D9-4874-93E4-397B0718D5F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F1F36A8-DA2A-49DD-AC71-16EB2A5A10F5}">
      <dgm:prSet phldrT="[Texto]" custT="1"/>
      <dgm:spPr/>
      <dgm:t>
        <a:bodyPr/>
        <a:lstStyle/>
        <a:p>
          <a:r>
            <a:rPr lang="es-ES" sz="1600" b="1" dirty="0" err="1">
              <a:latin typeface="Arial Narrow" pitchFamily="34" charset="0"/>
            </a:rPr>
            <a:t>Law</a:t>
          </a:r>
          <a:endParaRPr lang="es-ES" sz="1600" b="1" dirty="0">
            <a:latin typeface="Arial Narrow" pitchFamily="34" charset="0"/>
          </a:endParaRPr>
        </a:p>
      </dgm:t>
    </dgm:pt>
    <dgm:pt modelId="{E4D7AB0B-72E5-407F-AD9A-3C924F7C8EFC}" type="parTrans" cxnId="{20ADE777-A85A-4703-9587-A4514BC34785}">
      <dgm:prSet/>
      <dgm:spPr/>
      <dgm:t>
        <a:bodyPr/>
        <a:lstStyle/>
        <a:p>
          <a:endParaRPr lang="es-ES"/>
        </a:p>
      </dgm:t>
    </dgm:pt>
    <dgm:pt modelId="{98B6400D-365D-4007-A1D6-9EFEBDDF665B}" type="sibTrans" cxnId="{20ADE777-A85A-4703-9587-A4514BC34785}">
      <dgm:prSet/>
      <dgm:spPr/>
      <dgm:t>
        <a:bodyPr/>
        <a:lstStyle/>
        <a:p>
          <a:endParaRPr lang="es-ES"/>
        </a:p>
      </dgm:t>
    </dgm:pt>
    <dgm:pt modelId="{74E5646B-EE8D-4F7A-9A25-67A23485D441}">
      <dgm:prSet phldrT="[Texto]" custT="1"/>
      <dgm:spPr/>
      <dgm:t>
        <a:bodyPr/>
        <a:lstStyle/>
        <a:p>
          <a:r>
            <a:rPr lang="es-ES" sz="2000" b="1" dirty="0" err="1">
              <a:latin typeface="Arial Narrow" pitchFamily="34" charset="0"/>
            </a:rPr>
            <a:t>Public</a:t>
          </a:r>
          <a:r>
            <a:rPr lang="es-ES" sz="2000" b="1" dirty="0">
              <a:latin typeface="Arial Narrow" pitchFamily="34" charset="0"/>
            </a:rPr>
            <a:t> </a:t>
          </a:r>
          <a:r>
            <a:rPr lang="es-ES" sz="2000" b="1" dirty="0" err="1">
              <a:latin typeface="Arial Narrow" pitchFamily="34" charset="0"/>
            </a:rPr>
            <a:t>Policies</a:t>
          </a:r>
          <a:endParaRPr lang="es-ES" sz="2000" b="1" dirty="0">
            <a:latin typeface="Arial Narrow" pitchFamily="34" charset="0"/>
          </a:endParaRPr>
        </a:p>
      </dgm:t>
    </dgm:pt>
    <dgm:pt modelId="{D4314D29-5FB8-4979-AD6E-557C4833CCBE}" type="parTrans" cxnId="{039708CD-CA77-4F13-BD49-7311F8EA2DF7}">
      <dgm:prSet/>
      <dgm:spPr/>
      <dgm:t>
        <a:bodyPr/>
        <a:lstStyle/>
        <a:p>
          <a:endParaRPr lang="es-ES"/>
        </a:p>
      </dgm:t>
    </dgm:pt>
    <dgm:pt modelId="{D91FA2EA-0DCD-4CDD-AB55-E8AAFE47169C}" type="sibTrans" cxnId="{039708CD-CA77-4F13-BD49-7311F8EA2DF7}">
      <dgm:prSet/>
      <dgm:spPr/>
      <dgm:t>
        <a:bodyPr/>
        <a:lstStyle/>
        <a:p>
          <a:endParaRPr lang="es-ES"/>
        </a:p>
      </dgm:t>
    </dgm:pt>
    <dgm:pt modelId="{E98407F4-089C-45DA-9543-A680CD030D9A}">
      <dgm:prSet phldrT="[Texto]" custT="1"/>
      <dgm:spPr/>
      <dgm:t>
        <a:bodyPr/>
        <a:lstStyle/>
        <a:p>
          <a:r>
            <a:rPr lang="es-ES" sz="2000" b="1" dirty="0" err="1">
              <a:latin typeface="Arial Narrow" pitchFamily="34" charset="0"/>
            </a:rPr>
            <a:t>Resources</a:t>
          </a:r>
          <a:endParaRPr lang="es-ES" sz="2000" b="1" dirty="0">
            <a:latin typeface="Arial Narrow" pitchFamily="34" charset="0"/>
          </a:endParaRPr>
        </a:p>
      </dgm:t>
    </dgm:pt>
    <dgm:pt modelId="{AF5623B4-BA41-4D0C-A761-89A223CF5901}" type="parTrans" cxnId="{41CDC36D-4D95-4A68-94FC-39D1D29A6914}">
      <dgm:prSet/>
      <dgm:spPr/>
      <dgm:t>
        <a:bodyPr/>
        <a:lstStyle/>
        <a:p>
          <a:endParaRPr lang="es-ES"/>
        </a:p>
      </dgm:t>
    </dgm:pt>
    <dgm:pt modelId="{C22B55DD-095E-4D9F-A0F1-60783B56AC95}" type="sibTrans" cxnId="{41CDC36D-4D95-4A68-94FC-39D1D29A6914}">
      <dgm:prSet/>
      <dgm:spPr/>
      <dgm:t>
        <a:bodyPr/>
        <a:lstStyle/>
        <a:p>
          <a:endParaRPr lang="es-ES"/>
        </a:p>
      </dgm:t>
    </dgm:pt>
    <dgm:pt modelId="{729FF3C1-68A5-413C-B35A-AED1154F791E}" type="pres">
      <dgm:prSet presAssocID="{A8DB95E9-16D9-4874-93E4-397B0718D5F0}" presName="Name0" presStyleCnt="0">
        <dgm:presLayoutVars>
          <dgm:dir/>
          <dgm:animLvl val="lvl"/>
          <dgm:resizeHandles val="exact"/>
        </dgm:presLayoutVars>
      </dgm:prSet>
      <dgm:spPr/>
    </dgm:pt>
    <dgm:pt modelId="{6A102161-079B-47F1-8D23-E65309BDCA00}" type="pres">
      <dgm:prSet presAssocID="{AF1F36A8-DA2A-49DD-AC71-16EB2A5A10F5}" presName="Name8" presStyleCnt="0"/>
      <dgm:spPr/>
    </dgm:pt>
    <dgm:pt modelId="{93483032-F4E3-4D12-A142-C3A5D049F9CF}" type="pres">
      <dgm:prSet presAssocID="{AF1F36A8-DA2A-49DD-AC71-16EB2A5A10F5}" presName="level" presStyleLbl="node1" presStyleIdx="0" presStyleCnt="3" custAng="0" custScaleX="96820" custScaleY="38887" custLinFactNeighborX="-2782" custLinFactNeighborY="0">
        <dgm:presLayoutVars>
          <dgm:chMax val="1"/>
          <dgm:bulletEnabled val="1"/>
        </dgm:presLayoutVars>
      </dgm:prSet>
      <dgm:spPr/>
    </dgm:pt>
    <dgm:pt modelId="{21B9A087-5AE6-480A-81EE-371685F7DB1F}" type="pres">
      <dgm:prSet presAssocID="{AF1F36A8-DA2A-49DD-AC71-16EB2A5A10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5FBD8F-65D9-4047-8A97-28FDAEC926F4}" type="pres">
      <dgm:prSet presAssocID="{74E5646B-EE8D-4F7A-9A25-67A23485D441}" presName="Name8" presStyleCnt="0"/>
      <dgm:spPr/>
    </dgm:pt>
    <dgm:pt modelId="{0810BF9D-4C20-450F-A8C1-C78248710FD5}" type="pres">
      <dgm:prSet presAssocID="{74E5646B-EE8D-4F7A-9A25-67A23485D441}" presName="level" presStyleLbl="node1" presStyleIdx="1" presStyleCnt="3">
        <dgm:presLayoutVars>
          <dgm:chMax val="1"/>
          <dgm:bulletEnabled val="1"/>
        </dgm:presLayoutVars>
      </dgm:prSet>
      <dgm:spPr/>
    </dgm:pt>
    <dgm:pt modelId="{B4C73A98-E340-48A3-90B6-1D3677F20BBC}" type="pres">
      <dgm:prSet presAssocID="{74E5646B-EE8D-4F7A-9A25-67A23485D44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65EC9D7-5E4C-409A-B857-1CF0F3771197}" type="pres">
      <dgm:prSet presAssocID="{E98407F4-089C-45DA-9543-A680CD030D9A}" presName="Name8" presStyleCnt="0"/>
      <dgm:spPr/>
    </dgm:pt>
    <dgm:pt modelId="{D464F91F-12A3-421E-BBE7-170B801B4BFB}" type="pres">
      <dgm:prSet presAssocID="{E98407F4-089C-45DA-9543-A680CD030D9A}" presName="level" presStyleLbl="node1" presStyleIdx="2" presStyleCnt="3">
        <dgm:presLayoutVars>
          <dgm:chMax val="1"/>
          <dgm:bulletEnabled val="1"/>
        </dgm:presLayoutVars>
      </dgm:prSet>
      <dgm:spPr/>
    </dgm:pt>
    <dgm:pt modelId="{044C72C1-A4C6-4EF6-B9A8-B9D3C74D7DCB}" type="pres">
      <dgm:prSet presAssocID="{E98407F4-089C-45DA-9543-A680CD030D9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9A7212F-5B74-43B4-BAF4-93F8AF408143}" type="presOf" srcId="{AF1F36A8-DA2A-49DD-AC71-16EB2A5A10F5}" destId="{21B9A087-5AE6-480A-81EE-371685F7DB1F}" srcOrd="1" destOrd="0" presId="urn:microsoft.com/office/officeart/2005/8/layout/pyramid1"/>
    <dgm:cxn modelId="{88415E43-C359-4CBF-AB9D-DC3D4F743C35}" type="presOf" srcId="{A8DB95E9-16D9-4874-93E4-397B0718D5F0}" destId="{729FF3C1-68A5-413C-B35A-AED1154F791E}" srcOrd="0" destOrd="0" presId="urn:microsoft.com/office/officeart/2005/8/layout/pyramid1"/>
    <dgm:cxn modelId="{41CDC36D-4D95-4A68-94FC-39D1D29A6914}" srcId="{A8DB95E9-16D9-4874-93E4-397B0718D5F0}" destId="{E98407F4-089C-45DA-9543-A680CD030D9A}" srcOrd="2" destOrd="0" parTransId="{AF5623B4-BA41-4D0C-A761-89A223CF5901}" sibTransId="{C22B55DD-095E-4D9F-A0F1-60783B56AC95}"/>
    <dgm:cxn modelId="{27F6DF4F-132F-4F53-A2F5-7CD2A3731E9A}" type="presOf" srcId="{AF1F36A8-DA2A-49DD-AC71-16EB2A5A10F5}" destId="{93483032-F4E3-4D12-A142-C3A5D049F9CF}" srcOrd="0" destOrd="0" presId="urn:microsoft.com/office/officeart/2005/8/layout/pyramid1"/>
    <dgm:cxn modelId="{20ADE777-A85A-4703-9587-A4514BC34785}" srcId="{A8DB95E9-16D9-4874-93E4-397B0718D5F0}" destId="{AF1F36A8-DA2A-49DD-AC71-16EB2A5A10F5}" srcOrd="0" destOrd="0" parTransId="{E4D7AB0B-72E5-407F-AD9A-3C924F7C8EFC}" sibTransId="{98B6400D-365D-4007-A1D6-9EFEBDDF665B}"/>
    <dgm:cxn modelId="{A095F37F-9D1C-4C3D-B419-A599BA0256C7}" type="presOf" srcId="{E98407F4-089C-45DA-9543-A680CD030D9A}" destId="{044C72C1-A4C6-4EF6-B9A8-B9D3C74D7DCB}" srcOrd="1" destOrd="0" presId="urn:microsoft.com/office/officeart/2005/8/layout/pyramid1"/>
    <dgm:cxn modelId="{039708CD-CA77-4F13-BD49-7311F8EA2DF7}" srcId="{A8DB95E9-16D9-4874-93E4-397B0718D5F0}" destId="{74E5646B-EE8D-4F7A-9A25-67A23485D441}" srcOrd="1" destOrd="0" parTransId="{D4314D29-5FB8-4979-AD6E-557C4833CCBE}" sibTransId="{D91FA2EA-0DCD-4CDD-AB55-E8AAFE47169C}"/>
    <dgm:cxn modelId="{C1D2A4EC-B2FE-4EB6-9ADA-90FBF29DEB9B}" type="presOf" srcId="{E98407F4-089C-45DA-9543-A680CD030D9A}" destId="{D464F91F-12A3-421E-BBE7-170B801B4BFB}" srcOrd="0" destOrd="0" presId="urn:microsoft.com/office/officeart/2005/8/layout/pyramid1"/>
    <dgm:cxn modelId="{845562F4-662D-47A3-88E9-63AE45176655}" type="presOf" srcId="{74E5646B-EE8D-4F7A-9A25-67A23485D441}" destId="{B4C73A98-E340-48A3-90B6-1D3677F20BBC}" srcOrd="1" destOrd="0" presId="urn:microsoft.com/office/officeart/2005/8/layout/pyramid1"/>
    <dgm:cxn modelId="{14D5D0F9-5086-41E9-8018-1DBACC873D81}" type="presOf" srcId="{74E5646B-EE8D-4F7A-9A25-67A23485D441}" destId="{0810BF9D-4C20-450F-A8C1-C78248710FD5}" srcOrd="0" destOrd="0" presId="urn:microsoft.com/office/officeart/2005/8/layout/pyramid1"/>
    <dgm:cxn modelId="{3F835E6B-BF7B-4231-B4E6-513E12694D75}" type="presParOf" srcId="{729FF3C1-68A5-413C-B35A-AED1154F791E}" destId="{6A102161-079B-47F1-8D23-E65309BDCA00}" srcOrd="0" destOrd="0" presId="urn:microsoft.com/office/officeart/2005/8/layout/pyramid1"/>
    <dgm:cxn modelId="{D7E42464-6149-451B-8387-B810C432042A}" type="presParOf" srcId="{6A102161-079B-47F1-8D23-E65309BDCA00}" destId="{93483032-F4E3-4D12-A142-C3A5D049F9CF}" srcOrd="0" destOrd="0" presId="urn:microsoft.com/office/officeart/2005/8/layout/pyramid1"/>
    <dgm:cxn modelId="{75D95F69-DE3F-409C-836A-4BA9BE66DC6A}" type="presParOf" srcId="{6A102161-079B-47F1-8D23-E65309BDCA00}" destId="{21B9A087-5AE6-480A-81EE-371685F7DB1F}" srcOrd="1" destOrd="0" presId="urn:microsoft.com/office/officeart/2005/8/layout/pyramid1"/>
    <dgm:cxn modelId="{4F9CF51F-2144-4BBD-8698-463AF8994F06}" type="presParOf" srcId="{729FF3C1-68A5-413C-B35A-AED1154F791E}" destId="{1A5FBD8F-65D9-4047-8A97-28FDAEC926F4}" srcOrd="1" destOrd="0" presId="urn:microsoft.com/office/officeart/2005/8/layout/pyramid1"/>
    <dgm:cxn modelId="{5FC7952E-8D35-4974-B16C-1CC779D105B8}" type="presParOf" srcId="{1A5FBD8F-65D9-4047-8A97-28FDAEC926F4}" destId="{0810BF9D-4C20-450F-A8C1-C78248710FD5}" srcOrd="0" destOrd="0" presId="urn:microsoft.com/office/officeart/2005/8/layout/pyramid1"/>
    <dgm:cxn modelId="{17044D4B-B3F0-46F2-9702-1066C9D22DCF}" type="presParOf" srcId="{1A5FBD8F-65D9-4047-8A97-28FDAEC926F4}" destId="{B4C73A98-E340-48A3-90B6-1D3677F20BBC}" srcOrd="1" destOrd="0" presId="urn:microsoft.com/office/officeart/2005/8/layout/pyramid1"/>
    <dgm:cxn modelId="{4C568762-6F7E-4300-B728-C05DD039A431}" type="presParOf" srcId="{729FF3C1-68A5-413C-B35A-AED1154F791E}" destId="{365EC9D7-5E4C-409A-B857-1CF0F3771197}" srcOrd="2" destOrd="0" presId="urn:microsoft.com/office/officeart/2005/8/layout/pyramid1"/>
    <dgm:cxn modelId="{AE574E6F-CD8C-4147-96A8-1EC5F7F13379}" type="presParOf" srcId="{365EC9D7-5E4C-409A-B857-1CF0F3771197}" destId="{D464F91F-12A3-421E-BBE7-170B801B4BFB}" srcOrd="0" destOrd="0" presId="urn:microsoft.com/office/officeart/2005/8/layout/pyramid1"/>
    <dgm:cxn modelId="{16BB344B-8B44-4A52-8907-A4D67CA97D10}" type="presParOf" srcId="{365EC9D7-5E4C-409A-B857-1CF0F3771197}" destId="{044C72C1-A4C6-4EF6-B9A8-B9D3C74D7DC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3032-F4E3-4D12-A142-C3A5D049F9CF}">
      <dsp:nvSpPr>
        <dsp:cNvPr id="0" name=""/>
        <dsp:cNvSpPr/>
      </dsp:nvSpPr>
      <dsp:spPr>
        <a:xfrm>
          <a:off x="1080122" y="0"/>
          <a:ext cx="408564" cy="415397"/>
        </a:xfrm>
        <a:prstGeom prst="trapezoid">
          <a:avLst>
            <a:gd name="adj" fmla="val 5164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>
              <a:latin typeface="Arial Narrow" pitchFamily="34" charset="0"/>
            </a:rPr>
            <a:t>Law</a:t>
          </a:r>
          <a:endParaRPr lang="es-ES" sz="1600" b="1" kern="1200" dirty="0">
            <a:latin typeface="Arial Narrow" pitchFamily="34" charset="0"/>
          </a:endParaRPr>
        </a:p>
      </dsp:txBody>
      <dsp:txXfrm>
        <a:off x="1080122" y="0"/>
        <a:ext cx="408564" cy="415397"/>
      </dsp:txXfrm>
    </dsp:sp>
    <dsp:sp modelId="{0810BF9D-4C20-450F-A8C1-C78248710FD5}">
      <dsp:nvSpPr>
        <dsp:cNvPr id="0" name=""/>
        <dsp:cNvSpPr/>
      </dsp:nvSpPr>
      <dsp:spPr>
        <a:xfrm>
          <a:off x="542576" y="415397"/>
          <a:ext cx="1507135" cy="1068217"/>
        </a:xfrm>
        <a:prstGeom prst="trapezoid">
          <a:avLst>
            <a:gd name="adj" fmla="val 507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latin typeface="Arial Narrow" pitchFamily="34" charset="0"/>
            </a:rPr>
            <a:t>Public</a:t>
          </a:r>
          <a:r>
            <a:rPr lang="es-ES" sz="2000" b="1" kern="1200" dirty="0">
              <a:latin typeface="Arial Narrow" pitchFamily="34" charset="0"/>
            </a:rPr>
            <a:t> </a:t>
          </a:r>
          <a:r>
            <a:rPr lang="es-ES" sz="2000" b="1" kern="1200" dirty="0" err="1">
              <a:latin typeface="Arial Narrow" pitchFamily="34" charset="0"/>
            </a:rPr>
            <a:t>Policies</a:t>
          </a:r>
          <a:endParaRPr lang="es-ES" sz="2000" b="1" kern="1200" dirty="0">
            <a:latin typeface="Arial Narrow" pitchFamily="34" charset="0"/>
          </a:endParaRPr>
        </a:p>
      </dsp:txBody>
      <dsp:txXfrm>
        <a:off x="806324" y="415397"/>
        <a:ext cx="979638" cy="1068217"/>
      </dsp:txXfrm>
    </dsp:sp>
    <dsp:sp modelId="{D464F91F-12A3-421E-BBE7-170B801B4BFB}">
      <dsp:nvSpPr>
        <dsp:cNvPr id="0" name=""/>
        <dsp:cNvSpPr/>
      </dsp:nvSpPr>
      <dsp:spPr>
        <a:xfrm>
          <a:off x="0" y="1483614"/>
          <a:ext cx="2592288" cy="1068217"/>
        </a:xfrm>
        <a:prstGeom prst="trapezoid">
          <a:avLst>
            <a:gd name="adj" fmla="val 507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latin typeface="Arial Narrow" pitchFamily="34" charset="0"/>
            </a:rPr>
            <a:t>Resources</a:t>
          </a:r>
          <a:endParaRPr lang="es-ES" sz="2000" b="1" kern="1200" dirty="0">
            <a:latin typeface="Arial Narrow" pitchFamily="34" charset="0"/>
          </a:endParaRPr>
        </a:p>
      </dsp:txBody>
      <dsp:txXfrm>
        <a:off x="453650" y="1483614"/>
        <a:ext cx="1684987" cy="1068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F92D7-7C6E-4B61-AB00-3DF424E8D376}" type="datetimeFigureOut">
              <a:rPr lang="es-ES" smtClean="0"/>
              <a:pPr/>
              <a:t>14/01/2018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9A9D3-DD73-4AB0-BD2D-705B89BFBD6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96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BFBC-1C44-4300-9D84-423BA956169D}" type="datetime1">
              <a:rPr lang="es-ES" smtClean="0"/>
              <a:pPr/>
              <a:t>14/01/2018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736595-58D3-4A03-8A17-727B4CAA30D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56EF-94A9-4914-B2E2-CDA5658428FF}" type="datetime1">
              <a:rPr lang="es-ES" smtClean="0"/>
              <a:pPr/>
              <a:t>14/01/2018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0736595-58D3-4A03-8A17-727B4CAA30D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20E3-174A-49E9-92C9-ABDA76CFD229}" type="datetime1">
              <a:rPr lang="es-ES" smtClean="0"/>
              <a:pPr/>
              <a:t>14/01/2018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9898-89CF-41A9-8F8F-B3AC6C591CC4}" type="datetime1">
              <a:rPr lang="es-ES" smtClean="0"/>
              <a:pPr/>
              <a:t>14/01/2018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0736595-58D3-4A03-8A17-727B4CAA30D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4E4C-EDA4-4746-92D0-CE8A165E1C08}" type="datetime1">
              <a:rPr lang="es-ES" smtClean="0"/>
              <a:pPr/>
              <a:t>14/01/2018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736595-58D3-4A03-8A17-727B4CAA30D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93681B2-CD91-4CE4-B93D-E118CC49F9C1}" type="datetime1">
              <a:rPr lang="es-ES" smtClean="0"/>
              <a:pPr/>
              <a:t>14/01/2018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5F0E-227B-4F49-8071-52702F78554D}" type="datetime1">
              <a:rPr lang="es-ES" smtClean="0"/>
              <a:pPr/>
              <a:t>14/01/2018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0736595-58D3-4A03-8A17-727B4CAA30D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6AA0-09BE-40ED-931B-4F5DF29B1573}" type="datetime1">
              <a:rPr lang="es-ES" smtClean="0"/>
              <a:pPr/>
              <a:t>14/01/2018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0736595-58D3-4A03-8A17-727B4CAA30D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513F-CCC4-4238-80C9-7989CD7DBC1B}" type="datetime1">
              <a:rPr lang="es-ES" smtClean="0"/>
              <a:pPr/>
              <a:t>14/01/2018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736595-58D3-4A03-8A17-727B4CAA30D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736595-58D3-4A03-8A17-727B4CAA30D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3FF6-049B-42B8-A8BE-99F093B5D1E1}" type="datetime1">
              <a:rPr lang="es-ES" smtClean="0"/>
              <a:pPr/>
              <a:t>14/01/2018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0736595-58D3-4A03-8A17-727B4CAA30D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2E5989-2A06-4DC9-BF3D-93F5D804726B}" type="datetime1">
              <a:rPr lang="es-ES" smtClean="0"/>
              <a:pPr/>
              <a:t>14/01/2018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53562A4-A606-4D14-A7BE-355B1979CA7B}" type="datetime1">
              <a:rPr lang="es-ES" smtClean="0"/>
              <a:pPr/>
              <a:t>14/01/2018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736595-58D3-4A03-8A17-727B4CAA30D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g.pap.minhafp.gob.es/Presup/PGE2017Ley/MaestroDocumentos/PGE-ROM/N_17_E_R_31.htm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pg.pap.minhafp.gob.es/Presup/PGE2017Ley/MaestroDocumentos/PGE-ROM/N_17_E_R_31_126_1_1_1.htm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www.sepg.pap.minhafp.gob.es/Presup/PGE2017Ley/MaestroDocumentos/PGE-ROM/N_17_E_R_31_126_1_1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>
                <a:latin typeface="Arial Narrow" pitchFamily="34" charset="0"/>
              </a:rPr>
              <a:t>Spanish</a:t>
            </a:r>
            <a:r>
              <a:rPr lang="es-ES" sz="4000" dirty="0">
                <a:latin typeface="Arial Narrow" pitchFamily="34" charset="0"/>
              </a:rPr>
              <a:t> Model-Domestic </a:t>
            </a:r>
            <a:r>
              <a:rPr lang="es-ES" sz="4000" dirty="0" err="1">
                <a:latin typeface="Arial Narrow" pitchFamily="34" charset="0"/>
              </a:rPr>
              <a:t>Violence</a:t>
            </a:r>
            <a:endParaRPr lang="es-ES" sz="4000" dirty="0">
              <a:latin typeface="Arial Narrow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32040" y="544522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>
                <a:latin typeface="Arial Narrow" pitchFamily="34" charset="0"/>
              </a:rPr>
              <a:t>PhD.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Barbara</a:t>
            </a:r>
            <a:r>
              <a:rPr lang="es-ES" sz="1600" dirty="0">
                <a:latin typeface="Arial Narrow" pitchFamily="34" charset="0"/>
              </a:rPr>
              <a:t> Tardón Recio</a:t>
            </a:r>
          </a:p>
          <a:p>
            <a:pPr algn="r"/>
            <a:r>
              <a:rPr lang="es-ES" sz="1600" dirty="0" err="1">
                <a:latin typeface="Arial Narrow" pitchFamily="34" charset="0"/>
              </a:rPr>
              <a:t>May</a:t>
            </a:r>
            <a:r>
              <a:rPr lang="es-ES" sz="1600" dirty="0">
                <a:latin typeface="Arial Narrow" pitchFamily="34" charset="0"/>
              </a:rPr>
              <a:t> 2018</a:t>
            </a:r>
          </a:p>
          <a:p>
            <a:pPr algn="r"/>
            <a:r>
              <a:rPr lang="es-ES" sz="1600" dirty="0" err="1">
                <a:latin typeface="Arial Narrow" pitchFamily="34" charset="0"/>
              </a:rPr>
              <a:t>Tibilisi</a:t>
            </a:r>
            <a:r>
              <a:rPr lang="es-ES" sz="1600" dirty="0">
                <a:latin typeface="Arial Narrow" pitchFamily="34" charset="0"/>
              </a:rPr>
              <a:t>, Georgia</a:t>
            </a:r>
          </a:p>
        </p:txBody>
      </p:sp>
      <p:pic>
        <p:nvPicPr>
          <p:cNvPr id="1027" name="Picture 3" descr="C:\Users\Usuario\Desktop\Cl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2743041" cy="36000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79512" y="6093296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/>
              <a:t>©</a:t>
            </a:r>
            <a:r>
              <a:rPr lang="es-ES" sz="900" dirty="0">
                <a:latin typeface="Arial Narrow" pitchFamily="34" charset="0"/>
              </a:rPr>
              <a:t>Clara León 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Model-Domestic </a:t>
            </a:r>
            <a:r>
              <a:rPr lang="es-ES" dirty="0" err="1"/>
              <a:t>Violence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s-ES" sz="3200" dirty="0" err="1">
                <a:latin typeface="Arial Narrow" pitchFamily="34" charset="0"/>
              </a:rPr>
              <a:t>Spanish</a:t>
            </a:r>
            <a:r>
              <a:rPr lang="es-ES" sz="3200" dirty="0">
                <a:latin typeface="Arial Narrow" pitchFamily="34" charset="0"/>
              </a:rPr>
              <a:t> Model-Domestic </a:t>
            </a:r>
            <a:r>
              <a:rPr lang="es-ES" sz="3200" dirty="0" err="1">
                <a:latin typeface="Arial Narrow" pitchFamily="34" charset="0"/>
              </a:rPr>
              <a:t>Violence</a:t>
            </a:r>
            <a:r>
              <a:rPr lang="es-ES" sz="3200" dirty="0">
                <a:latin typeface="Arial Narrow" pitchFamily="34" charset="0"/>
              </a:rPr>
              <a:t>:</a:t>
            </a:r>
            <a:br>
              <a:rPr lang="es-ES" sz="3200" dirty="0">
                <a:latin typeface="Arial Narrow" pitchFamily="34" charset="0"/>
              </a:rPr>
            </a:br>
            <a:r>
              <a:rPr lang="es-ES" sz="3200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Assistance</a:t>
            </a:r>
            <a:r>
              <a:rPr lang="es-ES" sz="3200" b="1" dirty="0">
                <a:latin typeface="Arial Narrow" pitchFamily="34" charset="0"/>
              </a:rPr>
              <a:t>, </a:t>
            </a:r>
            <a:r>
              <a:rPr lang="es-ES" sz="3200" b="1" dirty="0" err="1">
                <a:latin typeface="Arial Narrow" pitchFamily="34" charset="0"/>
              </a:rPr>
              <a:t>emergency</a:t>
            </a:r>
            <a:r>
              <a:rPr lang="es-ES" sz="3200" b="1" dirty="0">
                <a:latin typeface="Arial Narrow" pitchFamily="34" charset="0"/>
              </a:rPr>
              <a:t>, </a:t>
            </a:r>
            <a:r>
              <a:rPr lang="es-ES" sz="3200" b="1" dirty="0" err="1">
                <a:latin typeface="Arial Narrow" pitchFamily="34" charset="0"/>
              </a:rPr>
              <a:t>support</a:t>
            </a:r>
            <a:r>
              <a:rPr lang="es-ES" sz="3200" b="1" dirty="0">
                <a:latin typeface="Arial Narrow" pitchFamily="34" charset="0"/>
              </a:rPr>
              <a:t> and </a:t>
            </a:r>
            <a:r>
              <a:rPr lang="es-ES" sz="3200" b="1" dirty="0" err="1">
                <a:latin typeface="Arial Narrow" pitchFamily="34" charset="0"/>
              </a:rPr>
              <a:t>shelter</a:t>
            </a:r>
            <a:r>
              <a:rPr lang="es-ES" sz="3200" b="1" dirty="0">
                <a:latin typeface="Arial Narrow" pitchFamily="34" charset="0"/>
              </a:rPr>
              <a:t> </a:t>
            </a:r>
            <a:endParaRPr lang="es-ES" sz="32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Model-Domestic</a:t>
            </a:r>
            <a:r>
              <a:rPr lang="es-ES" dirty="0"/>
              <a:t> </a:t>
            </a:r>
            <a:r>
              <a:rPr lang="es-ES" dirty="0" err="1"/>
              <a:t>Violence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95536" y="2780928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dirty="0" err="1">
                <a:latin typeface="Arial Narrow" pitchFamily="34" charset="0"/>
              </a:rPr>
              <a:t>The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shelters</a:t>
            </a:r>
            <a:r>
              <a:rPr lang="es-ES" dirty="0">
                <a:latin typeface="Arial Narrow" pitchFamily="34" charset="0"/>
              </a:rPr>
              <a:t> are </a:t>
            </a:r>
            <a:r>
              <a:rPr lang="es-ES" dirty="0" err="1">
                <a:latin typeface="Arial Narrow" pitchFamily="34" charset="0"/>
              </a:rPr>
              <a:t>composed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by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residential</a:t>
            </a:r>
            <a:r>
              <a:rPr lang="es-ES" dirty="0">
                <a:latin typeface="Arial Narrow" pitchFamily="34" charset="0"/>
              </a:rPr>
              <a:t> and non-</a:t>
            </a:r>
            <a:r>
              <a:rPr lang="es-ES" dirty="0" err="1">
                <a:latin typeface="Arial Narrow" pitchFamily="34" charset="0"/>
              </a:rPr>
              <a:t>residential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resources</a:t>
            </a:r>
            <a:r>
              <a:rPr lang="es-ES" dirty="0">
                <a:latin typeface="Arial Narrow" pitchFamily="34" charset="0"/>
              </a:rPr>
              <a:t>: </a:t>
            </a:r>
          </a:p>
          <a:p>
            <a:pPr lvl="1"/>
            <a:endParaRPr lang="es-ES" sz="1200" dirty="0">
              <a:latin typeface="Arial Narrow" pitchFamily="34" charset="0"/>
            </a:endParaRPr>
          </a:p>
          <a:p>
            <a:r>
              <a:rPr lang="es-ES" dirty="0">
                <a:latin typeface="Arial Narrow" pitchFamily="34" charset="0"/>
              </a:rPr>
              <a:t>1) </a:t>
            </a:r>
            <a:r>
              <a:rPr lang="es-ES" dirty="0" err="1">
                <a:latin typeface="Arial Narrow" pitchFamily="34" charset="0"/>
              </a:rPr>
              <a:t>Emergency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shelters</a:t>
            </a:r>
            <a:r>
              <a:rPr lang="es-ES" dirty="0">
                <a:latin typeface="Arial Narrow" pitchFamily="34" charset="0"/>
              </a:rPr>
              <a:t>: 3 </a:t>
            </a:r>
            <a:r>
              <a:rPr lang="es-ES" dirty="0" err="1">
                <a:latin typeface="Arial Narrow" pitchFamily="34" charset="0"/>
              </a:rPr>
              <a:t>months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stay</a:t>
            </a:r>
            <a:endParaRPr lang="es-ES" sz="1200" dirty="0">
              <a:latin typeface="Arial Narrow" pitchFamily="34" charset="0"/>
            </a:endParaRPr>
          </a:p>
          <a:p>
            <a:r>
              <a:rPr lang="es-ES" dirty="0">
                <a:latin typeface="Arial Narrow" pitchFamily="34" charset="0"/>
              </a:rPr>
              <a:t>2) </a:t>
            </a:r>
            <a:r>
              <a:rPr lang="es-ES" dirty="0" err="1">
                <a:latin typeface="Arial Narrow" pitchFamily="34" charset="0"/>
              </a:rPr>
              <a:t>Accomomodation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shelters</a:t>
            </a:r>
            <a:r>
              <a:rPr lang="es-ES" dirty="0">
                <a:latin typeface="Arial Narrow" pitchFamily="34" charset="0"/>
              </a:rPr>
              <a:t>: 1 </a:t>
            </a:r>
            <a:r>
              <a:rPr lang="es-ES" dirty="0" err="1">
                <a:latin typeface="Arial Narrow" pitchFamily="34" charset="0"/>
              </a:rPr>
              <a:t>year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stay</a:t>
            </a:r>
            <a:endParaRPr lang="es-ES" sz="1200" dirty="0">
              <a:latin typeface="Arial Narrow" pitchFamily="34" charset="0"/>
            </a:endParaRPr>
          </a:p>
          <a:p>
            <a:r>
              <a:rPr lang="es-ES" dirty="0">
                <a:latin typeface="Arial Narrow" pitchFamily="34" charset="0"/>
              </a:rPr>
              <a:t>3) </a:t>
            </a:r>
            <a:r>
              <a:rPr lang="es-ES" dirty="0" err="1">
                <a:latin typeface="Arial Narrow" pitchFamily="34" charset="0"/>
              </a:rPr>
              <a:t>Protected</a:t>
            </a:r>
            <a:r>
              <a:rPr lang="es-ES" dirty="0">
                <a:latin typeface="Arial Narrow" pitchFamily="34" charset="0"/>
              </a:rPr>
              <a:t> flat: 1 </a:t>
            </a:r>
            <a:r>
              <a:rPr lang="es-ES" dirty="0" err="1">
                <a:latin typeface="Arial Narrow" pitchFamily="34" charset="0"/>
              </a:rPr>
              <a:t>year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stay</a:t>
            </a:r>
            <a:endParaRPr lang="es-ES" dirty="0">
              <a:latin typeface="Arial Narrow" pitchFamily="34" charset="0"/>
            </a:endParaRPr>
          </a:p>
          <a:p>
            <a:endParaRPr lang="es-ES" sz="1200" dirty="0">
              <a:latin typeface="Arial Narrow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Psychosocial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Care</a:t>
            </a:r>
            <a:r>
              <a:rPr lang="es-ES" b="1" dirty="0">
                <a:latin typeface="Arial Narrow" pitchFamily="34" charset="0"/>
              </a:rPr>
              <a:t> Center </a:t>
            </a:r>
            <a:r>
              <a:rPr lang="es-ES" b="1" dirty="0" err="1">
                <a:latin typeface="Arial Narrow" pitchFamily="34" charset="0"/>
              </a:rPr>
              <a:t>for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victims</a:t>
            </a:r>
            <a:r>
              <a:rPr lang="es-ES" b="1" dirty="0">
                <a:latin typeface="Arial Narrow" pitchFamily="34" charset="0"/>
              </a:rPr>
              <a:t> of </a:t>
            </a:r>
            <a:r>
              <a:rPr lang="es-ES" b="1" dirty="0" err="1">
                <a:latin typeface="Arial Narrow" pitchFamily="34" charset="0"/>
              </a:rPr>
              <a:t>Domestic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Violence</a:t>
            </a:r>
            <a:r>
              <a:rPr lang="es-ES" b="1" dirty="0">
                <a:latin typeface="Arial Narrow" pitchFamily="34" charset="0"/>
              </a:rPr>
              <a:t> and </a:t>
            </a:r>
            <a:r>
              <a:rPr lang="es-ES" b="1" dirty="0" err="1">
                <a:latin typeface="Arial Narrow" pitchFamily="34" charset="0"/>
              </a:rPr>
              <a:t>their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children</a:t>
            </a:r>
            <a:r>
              <a:rPr lang="es-ES" b="1" dirty="0">
                <a:latin typeface="Arial Narrow" pitchFamily="34" charset="0"/>
              </a:rPr>
              <a:t>: </a:t>
            </a:r>
            <a:r>
              <a:rPr lang="es-ES" dirty="0" err="1">
                <a:latin typeface="Arial Narrow" pitchFamily="34" charset="0"/>
              </a:rPr>
              <a:t>It´s</a:t>
            </a:r>
            <a:r>
              <a:rPr lang="es-ES" dirty="0">
                <a:latin typeface="Arial Narrow" pitchFamily="34" charset="0"/>
              </a:rPr>
              <a:t> a </a:t>
            </a:r>
            <a:r>
              <a:rPr lang="es-ES" dirty="0" err="1">
                <a:latin typeface="Arial Narrow" pitchFamily="34" charset="0"/>
              </a:rPr>
              <a:t>specialized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pyschosocial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care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resource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that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aims</a:t>
            </a:r>
            <a:r>
              <a:rPr lang="es-ES" dirty="0">
                <a:latin typeface="Arial Narrow" pitchFamily="34" charset="0"/>
              </a:rPr>
              <a:t> at </a:t>
            </a:r>
            <a:r>
              <a:rPr lang="es-ES" dirty="0" err="1">
                <a:latin typeface="Arial Narrow" pitchFamily="34" charset="0"/>
              </a:rPr>
              <a:t>the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emotional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ans</a:t>
            </a:r>
            <a:r>
              <a:rPr lang="es-ES" dirty="0">
                <a:latin typeface="Arial Narrow" pitchFamily="34" charset="0"/>
              </a:rPr>
              <a:t> social </a:t>
            </a:r>
            <a:r>
              <a:rPr lang="es-ES" dirty="0" err="1">
                <a:latin typeface="Arial Narrow" pitchFamily="34" charset="0"/>
              </a:rPr>
              <a:t>recovery</a:t>
            </a:r>
            <a:r>
              <a:rPr lang="es-ES" dirty="0">
                <a:latin typeface="Arial Narrow" pitchFamily="34" charset="0"/>
              </a:rPr>
              <a:t> of </a:t>
            </a:r>
            <a:r>
              <a:rPr lang="es-ES" dirty="0" err="1">
                <a:latin typeface="Arial Narrow" pitchFamily="34" charset="0"/>
              </a:rPr>
              <a:t>women</a:t>
            </a:r>
            <a:r>
              <a:rPr lang="es-ES" dirty="0">
                <a:latin typeface="Arial Narrow" pitchFamily="34" charset="0"/>
              </a:rPr>
              <a:t> and </a:t>
            </a:r>
            <a:r>
              <a:rPr lang="es-ES" dirty="0" err="1">
                <a:latin typeface="Arial Narrow" pitchFamily="34" charset="0"/>
              </a:rPr>
              <a:t>their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children</a:t>
            </a:r>
            <a:r>
              <a:rPr lang="es-ES" dirty="0">
                <a:latin typeface="Arial Narrow" pitchFamily="34" charset="0"/>
              </a:rPr>
              <a:t>. </a:t>
            </a:r>
            <a:endParaRPr lang="es-ES" sz="12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971600" y="1628800"/>
            <a:ext cx="6984776" cy="92333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latin typeface="Arial Narrow" pitchFamily="34" charset="0"/>
              </a:rPr>
              <a:t>Autonomous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Community</a:t>
            </a:r>
            <a:r>
              <a:rPr lang="es-ES" b="1" dirty="0">
                <a:latin typeface="Arial Narrow" pitchFamily="34" charset="0"/>
              </a:rPr>
              <a:t> of Madrid</a:t>
            </a:r>
          </a:p>
          <a:p>
            <a:pPr algn="ctr"/>
            <a:r>
              <a:rPr lang="es-ES" b="1" dirty="0">
                <a:latin typeface="Arial Narrow" pitchFamily="34" charset="0"/>
              </a:rPr>
              <a:t>Madrid </a:t>
            </a:r>
            <a:r>
              <a:rPr lang="es-ES" b="1" dirty="0" err="1">
                <a:latin typeface="Arial Narrow" pitchFamily="34" charset="0"/>
              </a:rPr>
              <a:t>Municipality</a:t>
            </a:r>
            <a:r>
              <a:rPr lang="es-ES" b="1" dirty="0">
                <a:latin typeface="Arial Narrow" pitchFamily="34" charset="0"/>
              </a:rPr>
              <a:t>: </a:t>
            </a:r>
            <a:r>
              <a:rPr lang="es-ES" dirty="0"/>
              <a:t> </a:t>
            </a:r>
          </a:p>
          <a:p>
            <a:pPr algn="ctr"/>
            <a:r>
              <a:rPr lang="es-ES" dirty="0" err="1"/>
              <a:t>assisance</a:t>
            </a:r>
            <a:r>
              <a:rPr lang="es-ES" dirty="0"/>
              <a:t>, </a:t>
            </a:r>
            <a:r>
              <a:rPr lang="es-ES" dirty="0" err="1"/>
              <a:t>emergency</a:t>
            </a:r>
            <a:r>
              <a:rPr lang="es-ES" dirty="0"/>
              <a:t>, </a:t>
            </a:r>
            <a:r>
              <a:rPr lang="es-ES" dirty="0" err="1"/>
              <a:t>support</a:t>
            </a:r>
            <a:r>
              <a:rPr lang="es-ES" dirty="0"/>
              <a:t> and </a:t>
            </a:r>
            <a:r>
              <a:rPr lang="es-ES" dirty="0" err="1"/>
              <a:t>shelter</a:t>
            </a:r>
            <a:r>
              <a:rPr lang="es-ES" dirty="0"/>
              <a:t> and full </a:t>
            </a:r>
            <a:r>
              <a:rPr lang="es-ES" dirty="0" err="1"/>
              <a:t>recovery</a:t>
            </a:r>
            <a:endParaRPr lang="es-ES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s-ES" sz="3200" dirty="0" err="1">
                <a:latin typeface="Arial Narrow" pitchFamily="34" charset="0"/>
              </a:rPr>
              <a:t>Spanish</a:t>
            </a:r>
            <a:r>
              <a:rPr lang="es-ES" sz="3200" dirty="0">
                <a:latin typeface="Arial Narrow" pitchFamily="34" charset="0"/>
              </a:rPr>
              <a:t> Model-Domestic </a:t>
            </a:r>
            <a:r>
              <a:rPr lang="es-ES" sz="3200" dirty="0" err="1">
                <a:latin typeface="Arial Narrow" pitchFamily="34" charset="0"/>
              </a:rPr>
              <a:t>Violence</a:t>
            </a:r>
            <a:r>
              <a:rPr lang="es-ES" sz="3200" dirty="0">
                <a:latin typeface="Arial Narrow" pitchFamily="34" charset="0"/>
              </a:rPr>
              <a:t>:</a:t>
            </a:r>
            <a:br>
              <a:rPr lang="es-ES" sz="3200" dirty="0">
                <a:latin typeface="Arial Narrow" pitchFamily="34" charset="0"/>
              </a:rPr>
            </a:br>
            <a:r>
              <a:rPr lang="es-ES" sz="3200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Public</a:t>
            </a:r>
            <a:r>
              <a:rPr lang="es-ES" sz="3200" b="1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Policy</a:t>
            </a:r>
            <a:r>
              <a:rPr lang="es-ES" sz="3200" b="1" dirty="0">
                <a:latin typeface="Arial Narrow" pitchFamily="34" charset="0"/>
              </a:rPr>
              <a:t> and </a:t>
            </a:r>
            <a:r>
              <a:rPr lang="es-ES" sz="3200" b="1" dirty="0" err="1">
                <a:latin typeface="Arial Narrow" pitchFamily="34" charset="0"/>
              </a:rPr>
              <a:t>Budget</a:t>
            </a:r>
            <a:endParaRPr lang="es-ES" sz="32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Model-Domestic</a:t>
            </a:r>
            <a:r>
              <a:rPr lang="es-ES" dirty="0"/>
              <a:t> </a:t>
            </a:r>
            <a:r>
              <a:rPr lang="es-ES" dirty="0" err="1"/>
              <a:t>Violence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79512" y="16288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development</a:t>
            </a:r>
            <a:r>
              <a:rPr lang="es-ES" dirty="0"/>
              <a:t> of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law</a:t>
            </a:r>
            <a:r>
              <a:rPr lang="es-ES" dirty="0"/>
              <a:t> and </a:t>
            </a:r>
            <a:r>
              <a:rPr lang="es-ES" dirty="0" err="1"/>
              <a:t>It´s</a:t>
            </a:r>
            <a:r>
              <a:rPr lang="es-ES" dirty="0"/>
              <a:t> </a:t>
            </a:r>
            <a:r>
              <a:rPr lang="es-ES" dirty="0" err="1"/>
              <a:t>implementation</a:t>
            </a:r>
            <a:r>
              <a:rPr lang="es-ES" dirty="0"/>
              <a:t> requieres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commitment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state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autonomous</a:t>
            </a:r>
            <a:r>
              <a:rPr lang="es-ES" dirty="0"/>
              <a:t> </a:t>
            </a:r>
            <a:r>
              <a:rPr lang="es-ES" dirty="0" err="1"/>
              <a:t>communities</a:t>
            </a:r>
            <a:r>
              <a:rPr lang="es-ES" dirty="0"/>
              <a:t> and  </a:t>
            </a:r>
            <a:r>
              <a:rPr lang="es-ES" dirty="0" err="1"/>
              <a:t>the</a:t>
            </a:r>
            <a:r>
              <a:rPr lang="es-ES" dirty="0"/>
              <a:t> municipal </a:t>
            </a:r>
            <a:r>
              <a:rPr lang="es-ES" dirty="0" err="1"/>
              <a:t>authorities</a:t>
            </a:r>
            <a:r>
              <a:rPr lang="es-ES" dirty="0"/>
              <a:t>,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adequate</a:t>
            </a:r>
            <a:r>
              <a:rPr lang="es-ES" dirty="0"/>
              <a:t> </a:t>
            </a:r>
            <a:r>
              <a:rPr lang="es-ES" b="1" dirty="0" err="1"/>
              <a:t>public</a:t>
            </a:r>
            <a:r>
              <a:rPr lang="es-ES" b="1" dirty="0"/>
              <a:t> </a:t>
            </a:r>
            <a:r>
              <a:rPr lang="es-ES" b="1" dirty="0" err="1"/>
              <a:t>policies</a:t>
            </a:r>
            <a:r>
              <a:rPr lang="es-ES" b="1" dirty="0"/>
              <a:t> </a:t>
            </a:r>
            <a:r>
              <a:rPr lang="es-ES" dirty="0"/>
              <a:t>and </a:t>
            </a:r>
            <a:r>
              <a:rPr lang="es-ES" b="1" dirty="0" err="1"/>
              <a:t>budgetary</a:t>
            </a:r>
            <a:r>
              <a:rPr lang="es-ES" b="1" dirty="0"/>
              <a:t> </a:t>
            </a:r>
            <a:r>
              <a:rPr lang="es-ES" b="1" dirty="0" err="1"/>
              <a:t>allocations</a:t>
            </a:r>
            <a:r>
              <a:rPr lang="es-ES" dirty="0"/>
              <a:t>. </a:t>
            </a:r>
          </a:p>
          <a:p>
            <a:pPr lvl="1">
              <a:buFont typeface="Wingdings" pitchFamily="2" charset="2"/>
              <a:buChar char="Ø"/>
            </a:pPr>
            <a:endParaRPr lang="es-ES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323528" y="3212976"/>
          <a:ext cx="2592288" cy="255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Flecha abajo"/>
          <p:cNvSpPr/>
          <p:nvPr/>
        </p:nvSpPr>
        <p:spPr>
          <a:xfrm>
            <a:off x="3347864" y="2924944"/>
            <a:ext cx="216024" cy="288032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1763688" y="3501008"/>
            <a:ext cx="20882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1979712" y="4221088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4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861048"/>
            <a:ext cx="609810" cy="612000"/>
          </a:xfrm>
          <a:prstGeom prst="rect">
            <a:avLst/>
          </a:prstGeom>
          <a:noFill/>
        </p:spPr>
      </p:pic>
      <p:cxnSp>
        <p:nvCxnSpPr>
          <p:cNvPr id="23" name="22 Conector recto de flecha"/>
          <p:cNvCxnSpPr/>
          <p:nvPr/>
        </p:nvCxnSpPr>
        <p:spPr>
          <a:xfrm flipV="1">
            <a:off x="2411760" y="4293096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283968" y="335699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s-ES" u="sng" dirty="0" err="1"/>
              <a:t>National</a:t>
            </a:r>
            <a:r>
              <a:rPr lang="es-ES" u="sng" dirty="0"/>
              <a:t> </a:t>
            </a:r>
            <a:r>
              <a:rPr lang="es-ES" u="sng" dirty="0" err="1"/>
              <a:t>Strategy</a:t>
            </a:r>
            <a:r>
              <a:rPr lang="es-ES" u="sng" dirty="0"/>
              <a:t> </a:t>
            </a:r>
            <a:r>
              <a:rPr lang="es-ES" u="sng" dirty="0" err="1"/>
              <a:t>for</a:t>
            </a:r>
            <a:r>
              <a:rPr lang="es-ES" u="sng" dirty="0"/>
              <a:t> </a:t>
            </a:r>
            <a:r>
              <a:rPr lang="es-ES" u="sng" dirty="0" err="1"/>
              <a:t>the</a:t>
            </a:r>
            <a:r>
              <a:rPr lang="es-ES" u="sng" dirty="0"/>
              <a:t> </a:t>
            </a:r>
            <a:r>
              <a:rPr lang="es-ES" u="sng" dirty="0" err="1"/>
              <a:t>eradication</a:t>
            </a:r>
            <a:r>
              <a:rPr lang="es-ES" u="sng" dirty="0"/>
              <a:t> of </a:t>
            </a:r>
            <a:r>
              <a:rPr lang="es-ES" u="sng" dirty="0" err="1"/>
              <a:t>violence</a:t>
            </a:r>
            <a:r>
              <a:rPr lang="es-ES" u="sng" dirty="0"/>
              <a:t> </a:t>
            </a:r>
            <a:r>
              <a:rPr lang="es-ES" u="sng" dirty="0" err="1"/>
              <a:t>againts</a:t>
            </a:r>
            <a:r>
              <a:rPr lang="es-ES" u="sng" dirty="0"/>
              <a:t> </a:t>
            </a:r>
            <a:r>
              <a:rPr lang="es-ES" u="sng" dirty="0" err="1"/>
              <a:t>women</a:t>
            </a:r>
            <a:r>
              <a:rPr lang="es-ES" u="sng" dirty="0"/>
              <a:t> (2013-2016):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backbone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actions</a:t>
            </a:r>
            <a:r>
              <a:rPr lang="es-ES" dirty="0"/>
              <a:t> </a:t>
            </a:r>
            <a:r>
              <a:rPr lang="es-ES" dirty="0" err="1"/>
              <a:t>taken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authorities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put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end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violence</a:t>
            </a:r>
            <a:r>
              <a:rPr lang="es-ES" dirty="0"/>
              <a:t> </a:t>
            </a:r>
            <a:r>
              <a:rPr lang="es-ES" dirty="0" err="1"/>
              <a:t>suffered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women</a:t>
            </a:r>
            <a:r>
              <a:rPr lang="es-ES" dirty="0"/>
              <a:t> </a:t>
            </a:r>
            <a:r>
              <a:rPr lang="es-ES" dirty="0" err="1"/>
              <a:t>simply</a:t>
            </a:r>
            <a:r>
              <a:rPr lang="es-ES" dirty="0"/>
              <a:t> </a:t>
            </a:r>
            <a:r>
              <a:rPr lang="es-ES" dirty="0" err="1"/>
              <a:t>because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are </a:t>
            </a:r>
            <a:r>
              <a:rPr lang="es-ES" dirty="0" err="1"/>
              <a:t>women</a:t>
            </a:r>
            <a:r>
              <a:rPr lang="es-ES" dirty="0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br>
              <a:rPr lang="es-ES" sz="3200" dirty="0">
                <a:latin typeface="Arial Narrow" pitchFamily="34" charset="0"/>
              </a:rPr>
            </a:br>
            <a:br>
              <a:rPr lang="es-ES" sz="3200" dirty="0">
                <a:latin typeface="Arial Narrow" pitchFamily="34" charset="0"/>
              </a:rPr>
            </a:br>
            <a:r>
              <a:rPr lang="es-ES" sz="3200" dirty="0" err="1">
                <a:latin typeface="Arial Narrow" pitchFamily="34" charset="0"/>
              </a:rPr>
              <a:t>Spanish</a:t>
            </a:r>
            <a:r>
              <a:rPr lang="es-ES" sz="3200" dirty="0">
                <a:latin typeface="Arial Narrow" pitchFamily="34" charset="0"/>
              </a:rPr>
              <a:t> Model-Domestic </a:t>
            </a:r>
            <a:r>
              <a:rPr lang="es-ES" sz="3200" dirty="0" err="1">
                <a:latin typeface="Arial Narrow" pitchFamily="34" charset="0"/>
              </a:rPr>
              <a:t>Violence</a:t>
            </a:r>
            <a:r>
              <a:rPr lang="es-ES" sz="3200" dirty="0">
                <a:latin typeface="Arial Narrow" pitchFamily="34" charset="0"/>
              </a:rPr>
              <a:t>:</a:t>
            </a:r>
            <a:br>
              <a:rPr lang="es-ES" sz="3200" dirty="0">
                <a:latin typeface="Arial Narrow" pitchFamily="34" charset="0"/>
              </a:rPr>
            </a:br>
            <a:r>
              <a:rPr lang="es-ES" sz="3200" dirty="0">
                <a:latin typeface="Arial Narrow" pitchFamily="34" charset="0"/>
              </a:rPr>
              <a:t>General </a:t>
            </a:r>
            <a:r>
              <a:rPr lang="es-ES" sz="3200" dirty="0" err="1">
                <a:latin typeface="Arial Narrow" pitchFamily="34" charset="0"/>
              </a:rPr>
              <a:t>State</a:t>
            </a:r>
            <a:r>
              <a:rPr lang="es-ES" sz="3200" dirty="0">
                <a:latin typeface="Arial Narrow" pitchFamily="34" charset="0"/>
              </a:rPr>
              <a:t> </a:t>
            </a:r>
            <a:r>
              <a:rPr lang="es-ES" sz="3200" dirty="0" err="1">
                <a:latin typeface="Arial Narrow" pitchFamily="34" charset="0"/>
              </a:rPr>
              <a:t>Budged</a:t>
            </a:r>
            <a:endParaRPr lang="es-ES" sz="32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Model-Domestic</a:t>
            </a:r>
            <a:r>
              <a:rPr lang="es-ES" dirty="0"/>
              <a:t> </a:t>
            </a:r>
            <a:r>
              <a:rPr lang="es-ES" dirty="0" err="1"/>
              <a:t>Violence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83568" y="24208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3568" y="242088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611" t="11112" r="38386" b="4751"/>
          <a:stretch>
            <a:fillRect/>
          </a:stretch>
        </p:blipFill>
        <p:spPr bwMode="auto">
          <a:xfrm>
            <a:off x="467544" y="2132856"/>
            <a:ext cx="23042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3275856" y="16288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hlinkClick r:id="rId3"/>
              </a:rPr>
              <a:t>General </a:t>
            </a:r>
            <a:r>
              <a:rPr lang="es-ES" b="1" dirty="0" err="1">
                <a:hlinkClick r:id="rId3"/>
              </a:rPr>
              <a:t>State</a:t>
            </a:r>
            <a:r>
              <a:rPr lang="es-ES" b="1" dirty="0">
                <a:hlinkClick r:id="rId3"/>
              </a:rPr>
              <a:t> </a:t>
            </a:r>
            <a:r>
              <a:rPr lang="es-ES" b="1" dirty="0" err="1">
                <a:hlinkClick r:id="rId3"/>
              </a:rPr>
              <a:t>Budged</a:t>
            </a:r>
            <a:endParaRPr lang="es-ES" b="1" dirty="0"/>
          </a:p>
        </p:txBody>
      </p:sp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2623" t="15495" r="31932" b="12497"/>
          <a:stretch>
            <a:fillRect/>
          </a:stretch>
        </p:blipFill>
        <p:spPr bwMode="auto">
          <a:xfrm>
            <a:off x="2987824" y="2986674"/>
            <a:ext cx="2592288" cy="296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31504" t="10001" r="32492" b="5990"/>
          <a:stretch>
            <a:fillRect/>
          </a:stretch>
        </p:blipFill>
        <p:spPr bwMode="auto">
          <a:xfrm>
            <a:off x="5796136" y="2546902"/>
            <a:ext cx="2592288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34400" cy="758952"/>
          </a:xfrm>
        </p:spPr>
        <p:txBody>
          <a:bodyPr>
            <a:noAutofit/>
          </a:bodyPr>
          <a:lstStyle/>
          <a:p>
            <a:br>
              <a:rPr lang="es-ES" sz="3200" dirty="0">
                <a:latin typeface="Arial Narrow" pitchFamily="34" charset="0"/>
              </a:rPr>
            </a:br>
            <a:br>
              <a:rPr lang="es-ES" sz="3200" dirty="0">
                <a:latin typeface="Arial Narrow" pitchFamily="34" charset="0"/>
              </a:rPr>
            </a:br>
            <a:br>
              <a:rPr lang="es-ES" sz="3200" dirty="0">
                <a:latin typeface="Arial Narrow" pitchFamily="34" charset="0"/>
              </a:rPr>
            </a:br>
            <a:br>
              <a:rPr lang="es-ES" sz="3200" dirty="0">
                <a:latin typeface="Arial Narrow" pitchFamily="34" charset="0"/>
              </a:rPr>
            </a:br>
            <a:br>
              <a:rPr lang="es-ES" sz="3200" dirty="0">
                <a:latin typeface="Arial Narrow" pitchFamily="34" charset="0"/>
              </a:rPr>
            </a:br>
            <a:br>
              <a:rPr lang="es-ES" sz="3200" dirty="0">
                <a:latin typeface="Arial Narrow" pitchFamily="34" charset="0"/>
              </a:rPr>
            </a:br>
            <a:r>
              <a:rPr lang="es-ES" sz="3200" dirty="0" err="1">
                <a:latin typeface="Arial Narrow" pitchFamily="34" charset="0"/>
              </a:rPr>
              <a:t>Spanish</a:t>
            </a:r>
            <a:r>
              <a:rPr lang="es-ES" sz="3200" dirty="0">
                <a:latin typeface="Arial Narrow" pitchFamily="34" charset="0"/>
              </a:rPr>
              <a:t> Model-Domestic </a:t>
            </a:r>
            <a:r>
              <a:rPr lang="es-ES" sz="3200" dirty="0" err="1">
                <a:latin typeface="Arial Narrow" pitchFamily="34" charset="0"/>
              </a:rPr>
              <a:t>Violence</a:t>
            </a:r>
            <a:r>
              <a:rPr lang="es-ES" sz="3200" dirty="0">
                <a:latin typeface="Arial Narrow" pitchFamily="34" charset="0"/>
              </a:rPr>
              <a:t>:</a:t>
            </a:r>
            <a:br>
              <a:rPr lang="es-ES" sz="3200" dirty="0">
                <a:latin typeface="Arial Narrow" pitchFamily="34" charset="0"/>
              </a:rPr>
            </a:br>
            <a:endParaRPr lang="es-ES" sz="32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Model-Domestic</a:t>
            </a:r>
            <a:r>
              <a:rPr lang="es-ES" dirty="0"/>
              <a:t> </a:t>
            </a:r>
            <a:r>
              <a:rPr lang="es-ES" dirty="0" err="1"/>
              <a:t>Violence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83568" y="24208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3568" y="242088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339752" y="249289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Thanks</a:t>
            </a:r>
            <a:r>
              <a:rPr lang="es-ES" b="1" dirty="0"/>
              <a:t>!</a:t>
            </a:r>
          </a:p>
          <a:p>
            <a:pPr algn="ctr"/>
            <a:endParaRPr lang="es-ES" b="1" dirty="0"/>
          </a:p>
          <a:p>
            <a:r>
              <a:rPr lang="es-ES" b="1" dirty="0"/>
              <a:t>btardonrecio@tresguineasconsultoria.org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Outline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- </a:t>
            </a:r>
            <a:r>
              <a:rPr lang="es-ES" dirty="0" err="1"/>
              <a:t>Domestic</a:t>
            </a:r>
            <a:r>
              <a:rPr lang="es-ES" dirty="0"/>
              <a:t> </a:t>
            </a:r>
            <a:r>
              <a:rPr lang="es-ES" dirty="0" err="1"/>
              <a:t>Violence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s-ES" b="1" dirty="0">
              <a:latin typeface="Arial Narrow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400" b="1" dirty="0" err="1">
                <a:latin typeface="Arial Narrow" pitchFamily="34" charset="0"/>
              </a:rPr>
              <a:t>Spanish</a:t>
            </a:r>
            <a:r>
              <a:rPr lang="es-ES" sz="2400" b="1" dirty="0">
                <a:latin typeface="Arial Narrow" pitchFamily="34" charset="0"/>
              </a:rPr>
              <a:t> </a:t>
            </a:r>
            <a:r>
              <a:rPr lang="es-ES" sz="2400" b="1" dirty="0" err="1">
                <a:latin typeface="Arial Narrow" pitchFamily="34" charset="0"/>
              </a:rPr>
              <a:t>Model-Domestic</a:t>
            </a:r>
            <a:r>
              <a:rPr lang="es-ES" sz="2400" b="1" dirty="0">
                <a:latin typeface="Arial Narrow" pitchFamily="34" charset="0"/>
              </a:rPr>
              <a:t> </a:t>
            </a:r>
            <a:r>
              <a:rPr lang="es-ES" sz="2400" b="1" dirty="0" err="1">
                <a:latin typeface="Arial Narrow" pitchFamily="34" charset="0"/>
              </a:rPr>
              <a:t>Violence</a:t>
            </a:r>
            <a:r>
              <a:rPr lang="es-ES" sz="2400" b="1" dirty="0">
                <a:latin typeface="Arial Narrow" pitchFamily="34" charset="0"/>
              </a:rPr>
              <a:t>: </a:t>
            </a:r>
            <a:r>
              <a:rPr lang="es-ES" sz="2400" i="1" dirty="0" err="1">
                <a:latin typeface="Arial Narrow" pitchFamily="34" charset="0"/>
                <a:ea typeface="Arial"/>
                <a:cs typeface="Times New Roman"/>
              </a:rPr>
              <a:t>Measures</a:t>
            </a:r>
            <a:r>
              <a:rPr lang="es-ES" sz="24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2400" i="1" dirty="0" err="1">
                <a:latin typeface="Arial Narrow" pitchFamily="34" charset="0"/>
                <a:ea typeface="Arial"/>
                <a:cs typeface="Times New Roman"/>
              </a:rPr>
              <a:t>to</a:t>
            </a:r>
            <a:r>
              <a:rPr lang="es-ES" sz="24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2400" i="1" dirty="0" err="1">
                <a:latin typeface="Arial Narrow" pitchFamily="34" charset="0"/>
                <a:ea typeface="Arial"/>
                <a:cs typeface="Times New Roman"/>
              </a:rPr>
              <a:t>Offer</a:t>
            </a:r>
            <a:r>
              <a:rPr lang="es-ES" sz="24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2400" i="1" dirty="0" err="1">
                <a:latin typeface="Arial Narrow" pitchFamily="34" charset="0"/>
                <a:ea typeface="Arial"/>
                <a:cs typeface="Times New Roman"/>
              </a:rPr>
              <a:t>Comprehensive</a:t>
            </a:r>
            <a:r>
              <a:rPr lang="es-ES" sz="24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2400" i="1" dirty="0" err="1">
                <a:latin typeface="Arial Narrow" pitchFamily="34" charset="0"/>
                <a:ea typeface="Arial"/>
                <a:cs typeface="Times New Roman"/>
              </a:rPr>
              <a:t>Protection</a:t>
            </a:r>
            <a:r>
              <a:rPr lang="es-ES" sz="24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2400" i="1" dirty="0" err="1">
                <a:latin typeface="Arial Narrow" pitchFamily="34" charset="0"/>
                <a:ea typeface="Arial"/>
                <a:cs typeface="Times New Roman"/>
              </a:rPr>
              <a:t>Against</a:t>
            </a:r>
            <a:r>
              <a:rPr lang="es-ES" sz="24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2400" i="1" dirty="0" err="1">
                <a:latin typeface="Arial Narrow" pitchFamily="34" charset="0"/>
                <a:ea typeface="Arial"/>
                <a:cs typeface="Times New Roman"/>
              </a:rPr>
              <a:t>Violence</a:t>
            </a:r>
            <a:r>
              <a:rPr lang="es-ES" sz="24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2400" i="1" dirty="0" err="1">
                <a:latin typeface="Arial Narrow" pitchFamily="34" charset="0"/>
                <a:ea typeface="Arial"/>
                <a:cs typeface="Times New Roman"/>
              </a:rPr>
              <a:t>Against</a:t>
            </a:r>
            <a:r>
              <a:rPr lang="es-ES" sz="24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2400" i="1" dirty="0" err="1">
                <a:latin typeface="Arial Narrow" pitchFamily="34" charset="0"/>
                <a:ea typeface="Arial"/>
                <a:cs typeface="Times New Roman"/>
              </a:rPr>
              <a:t>Women</a:t>
            </a:r>
            <a:r>
              <a:rPr lang="es-ES" sz="2400" i="1" dirty="0">
                <a:latin typeface="Arial Narrow" pitchFamily="34" charset="0"/>
                <a:ea typeface="Arial"/>
                <a:cs typeface="Times New Roman"/>
              </a:rPr>
              <a:t>, </a:t>
            </a:r>
            <a:r>
              <a:rPr lang="es-ES" sz="2400" i="1" dirty="0" err="1">
                <a:latin typeface="Arial Narrow" pitchFamily="34" charset="0"/>
                <a:ea typeface="Arial"/>
                <a:cs typeface="Times New Roman"/>
              </a:rPr>
              <a:t>Organic</a:t>
            </a:r>
            <a:r>
              <a:rPr lang="es-ES" sz="24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2400" i="1" dirty="0" err="1">
                <a:latin typeface="Arial Narrow" pitchFamily="34" charset="0"/>
                <a:ea typeface="Arial"/>
                <a:cs typeface="Times New Roman"/>
              </a:rPr>
              <a:t>Act</a:t>
            </a:r>
            <a:r>
              <a:rPr lang="es-ES" sz="2400" i="1" dirty="0">
                <a:latin typeface="Arial Narrow" pitchFamily="34" charset="0"/>
                <a:ea typeface="Arial"/>
                <a:cs typeface="Times New Roman"/>
              </a:rPr>
              <a:t> 1/2004.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400" b="1" dirty="0" err="1">
                <a:latin typeface="Arial Narrow" pitchFamily="34" charset="0"/>
              </a:rPr>
              <a:t>Special</a:t>
            </a:r>
            <a:r>
              <a:rPr lang="es-ES" sz="2400" b="1" dirty="0">
                <a:latin typeface="Arial Narrow" pitchFamily="34" charset="0"/>
              </a:rPr>
              <a:t> </a:t>
            </a:r>
            <a:r>
              <a:rPr lang="es-ES" sz="2400" b="1" dirty="0" err="1">
                <a:latin typeface="Arial Narrow" pitchFamily="34" charset="0"/>
              </a:rPr>
              <a:t>Measures</a:t>
            </a:r>
            <a:r>
              <a:rPr lang="es-ES" sz="2400" b="1" dirty="0">
                <a:latin typeface="Arial Narrow" pitchFamily="34" charset="0"/>
              </a:rPr>
              <a:t>:</a:t>
            </a:r>
          </a:p>
          <a:p>
            <a:pPr lvl="1" algn="just"/>
            <a:r>
              <a:rPr lang="es-ES" sz="2400" b="1" dirty="0" err="1">
                <a:solidFill>
                  <a:schemeClr val="tx1"/>
                </a:solidFill>
                <a:latin typeface="Arial Narrow" pitchFamily="34" charset="0"/>
              </a:rPr>
              <a:t>Violence</a:t>
            </a:r>
            <a:r>
              <a:rPr lang="es-ES" sz="2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Arial Narrow" pitchFamily="34" charset="0"/>
              </a:rPr>
              <a:t>Againts</a:t>
            </a:r>
            <a:r>
              <a:rPr lang="es-ES" sz="2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Arial Narrow" pitchFamily="34" charset="0"/>
              </a:rPr>
              <a:t>Women´s</a:t>
            </a:r>
            <a:r>
              <a:rPr lang="es-ES" sz="2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Arial Narrow" pitchFamily="34" charset="0"/>
              </a:rPr>
              <a:t>Courts</a:t>
            </a:r>
            <a:endParaRPr lang="es-ES" sz="2400" b="1" dirty="0">
              <a:solidFill>
                <a:schemeClr val="tx1"/>
              </a:solidFill>
              <a:latin typeface="Arial Narrow" pitchFamily="34" charset="0"/>
            </a:endParaRPr>
          </a:p>
          <a:p>
            <a:pPr lvl="1" algn="just"/>
            <a:r>
              <a:rPr lang="es-ES" sz="2400" b="1" dirty="0" err="1">
                <a:solidFill>
                  <a:schemeClr val="tx1"/>
                </a:solidFill>
                <a:latin typeface="Arial Narrow" pitchFamily="34" charset="0"/>
                <a:ea typeface="Arial"/>
                <a:cs typeface="Times New Roman"/>
              </a:rPr>
              <a:t>Victim´s</a:t>
            </a:r>
            <a:r>
              <a:rPr lang="es-ES" sz="2400" b="1" dirty="0">
                <a:solidFill>
                  <a:schemeClr val="tx1"/>
                </a:solidFill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Arial Narrow" pitchFamily="34" charset="0"/>
                <a:ea typeface="Arial"/>
                <a:cs typeface="Times New Roman"/>
              </a:rPr>
              <a:t>Rights</a:t>
            </a:r>
            <a:r>
              <a:rPr lang="es-ES" sz="2400" b="1" dirty="0">
                <a:solidFill>
                  <a:schemeClr val="tx1"/>
                </a:solidFill>
                <a:latin typeface="Arial Narrow" pitchFamily="34" charset="0"/>
                <a:ea typeface="Arial"/>
                <a:cs typeface="Times New Roman"/>
              </a:rPr>
              <a:t>:</a:t>
            </a:r>
          </a:p>
          <a:p>
            <a:pPr lvl="2" algn="just"/>
            <a:r>
              <a:rPr lang="es-ES" sz="2400" b="1" dirty="0" err="1">
                <a:latin typeface="Arial Narrow" pitchFamily="34" charset="0"/>
              </a:rPr>
              <a:t>Assisance</a:t>
            </a:r>
            <a:r>
              <a:rPr lang="es-ES" sz="2400" b="1" dirty="0">
                <a:latin typeface="Arial Narrow" pitchFamily="34" charset="0"/>
              </a:rPr>
              <a:t>, </a:t>
            </a:r>
            <a:r>
              <a:rPr lang="es-ES" sz="2400" b="1" dirty="0" err="1">
                <a:latin typeface="Arial Narrow" pitchFamily="34" charset="0"/>
              </a:rPr>
              <a:t>emergency</a:t>
            </a:r>
            <a:r>
              <a:rPr lang="es-ES" sz="2400" b="1" dirty="0">
                <a:latin typeface="Arial Narrow" pitchFamily="34" charset="0"/>
              </a:rPr>
              <a:t>, </a:t>
            </a:r>
            <a:r>
              <a:rPr lang="es-ES" sz="2400" b="1" dirty="0" err="1">
                <a:latin typeface="Arial Narrow" pitchFamily="34" charset="0"/>
              </a:rPr>
              <a:t>support</a:t>
            </a:r>
            <a:r>
              <a:rPr lang="es-ES" sz="2400" b="1" dirty="0">
                <a:latin typeface="Arial Narrow" pitchFamily="34" charset="0"/>
              </a:rPr>
              <a:t> and </a:t>
            </a:r>
            <a:r>
              <a:rPr lang="es-ES" sz="2400" b="1" dirty="0" err="1">
                <a:latin typeface="Arial Narrow" pitchFamily="34" charset="0"/>
              </a:rPr>
              <a:t>shelter</a:t>
            </a:r>
            <a:r>
              <a:rPr lang="es-ES" sz="2400" b="1" dirty="0">
                <a:latin typeface="Arial Narrow" pitchFamily="34" charset="0"/>
              </a:rPr>
              <a:t> and full </a:t>
            </a:r>
            <a:r>
              <a:rPr lang="es-ES" sz="2400" b="1" dirty="0" err="1">
                <a:latin typeface="Arial Narrow" pitchFamily="34" charset="0"/>
              </a:rPr>
              <a:t>recovery</a:t>
            </a:r>
            <a:r>
              <a:rPr lang="es-ES" sz="2400" dirty="0">
                <a:latin typeface="Arial Narrow" pitchFamily="34" charset="0"/>
              </a:rPr>
              <a:t>: </a:t>
            </a:r>
            <a:r>
              <a:rPr lang="es-ES" sz="2400" dirty="0" err="1">
                <a:latin typeface="Arial Narrow" pitchFamily="34" charset="0"/>
              </a:rPr>
              <a:t>Autonomous</a:t>
            </a:r>
            <a:r>
              <a:rPr lang="es-ES" sz="2400" dirty="0">
                <a:latin typeface="Arial Narrow" pitchFamily="34" charset="0"/>
              </a:rPr>
              <a:t> </a:t>
            </a:r>
            <a:r>
              <a:rPr lang="es-ES" sz="2400" dirty="0" err="1">
                <a:latin typeface="Arial Narrow" pitchFamily="34" charset="0"/>
              </a:rPr>
              <a:t>Community</a:t>
            </a:r>
            <a:r>
              <a:rPr lang="es-ES" sz="2400" dirty="0">
                <a:latin typeface="Arial Narrow" pitchFamily="34" charset="0"/>
              </a:rPr>
              <a:t> of </a:t>
            </a:r>
            <a:r>
              <a:rPr lang="es-ES" sz="2400" dirty="0" err="1">
                <a:latin typeface="Arial Narrow" pitchFamily="34" charset="0"/>
              </a:rPr>
              <a:t>MadridMadrid</a:t>
            </a:r>
            <a:r>
              <a:rPr lang="es-ES" sz="2400" dirty="0">
                <a:latin typeface="Arial Narrow" pitchFamily="34" charset="0"/>
              </a:rPr>
              <a:t> </a:t>
            </a:r>
            <a:r>
              <a:rPr lang="es-ES" sz="2400" dirty="0" err="1">
                <a:latin typeface="Arial Narrow" pitchFamily="34" charset="0"/>
              </a:rPr>
              <a:t>Municipality</a:t>
            </a:r>
            <a:r>
              <a:rPr lang="es-ES" sz="2400" dirty="0">
                <a:latin typeface="Arial Narrow" pitchFamily="34" charset="0"/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b="1" dirty="0" err="1">
                <a:latin typeface="Arial Narrow" pitchFamily="34" charset="0"/>
              </a:rPr>
              <a:t>Public</a:t>
            </a:r>
            <a:r>
              <a:rPr lang="es-ES" sz="2400" b="1" dirty="0">
                <a:latin typeface="Arial Narrow" pitchFamily="34" charset="0"/>
              </a:rPr>
              <a:t> </a:t>
            </a:r>
            <a:r>
              <a:rPr lang="es-ES" sz="2400" b="1" dirty="0" err="1">
                <a:latin typeface="Arial Narrow" pitchFamily="34" charset="0"/>
              </a:rPr>
              <a:t>Policy</a:t>
            </a:r>
            <a:r>
              <a:rPr lang="es-ES" sz="2400" b="1" dirty="0">
                <a:latin typeface="Arial Narrow" pitchFamily="34" charset="0"/>
              </a:rPr>
              <a:t> and </a:t>
            </a:r>
            <a:r>
              <a:rPr lang="es-ES" sz="2400" b="1" dirty="0" err="1">
                <a:latin typeface="Arial Narrow" pitchFamily="34" charset="0"/>
              </a:rPr>
              <a:t>Budget</a:t>
            </a:r>
            <a:endParaRPr lang="es-ES" sz="2400" dirty="0">
              <a:latin typeface="Arial Narrow" pitchFamily="34" charset="0"/>
            </a:endParaRPr>
          </a:p>
          <a:p>
            <a:pPr lvl="1" algn="just"/>
            <a:endParaRPr lang="es-ES" sz="1800" b="1" dirty="0">
              <a:solidFill>
                <a:schemeClr val="tx1"/>
              </a:solidFill>
              <a:latin typeface="Arial Narrow" pitchFamily="34" charset="0"/>
            </a:endParaRPr>
          </a:p>
          <a:p>
            <a:pPr lvl="1" algn="just"/>
            <a:endParaRPr lang="es-ES" sz="1300" dirty="0">
              <a:latin typeface="Arial Narrow" pitchFamily="34" charset="0"/>
              <a:ea typeface="Arial"/>
              <a:cs typeface="Times New Roman"/>
            </a:endParaRPr>
          </a:p>
          <a:p>
            <a:pPr algn="just"/>
            <a:endParaRPr lang="es-ES" sz="1800" i="1" dirty="0">
              <a:latin typeface="Arial Narrow" pitchFamily="34" charset="0"/>
              <a:ea typeface="Arial"/>
              <a:cs typeface="Times New Roman"/>
            </a:endParaRPr>
          </a:p>
          <a:p>
            <a:pPr algn="just"/>
            <a:endParaRPr lang="es-E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4040188" cy="732974"/>
          </a:xfrm>
        </p:spPr>
        <p:txBody>
          <a:bodyPr/>
          <a:lstStyle/>
          <a:p>
            <a:pPr algn="just"/>
            <a:r>
              <a:rPr lang="es-ES" sz="1700" dirty="0" err="1">
                <a:latin typeface="Arial Narrow" pitchFamily="34" charset="0"/>
                <a:ea typeface="Arial"/>
                <a:cs typeface="Times New Roman"/>
              </a:rPr>
              <a:t>January</a:t>
            </a:r>
            <a:r>
              <a:rPr lang="es-ES" sz="1700" dirty="0">
                <a:latin typeface="Arial Narrow" pitchFamily="34" charset="0"/>
                <a:ea typeface="Arial"/>
                <a:cs typeface="Times New Roman"/>
              </a:rPr>
              <a:t> 2005</a:t>
            </a:r>
            <a:r>
              <a:rPr lang="es-ES" sz="1700" i="1" dirty="0">
                <a:latin typeface="Arial Narrow" pitchFamily="34" charset="0"/>
                <a:ea typeface="Arial"/>
                <a:cs typeface="Times New Roman"/>
              </a:rPr>
              <a:t>: </a:t>
            </a:r>
            <a:r>
              <a:rPr lang="es-ES" sz="1700" i="1" dirty="0" err="1">
                <a:latin typeface="Arial Narrow" pitchFamily="34" charset="0"/>
                <a:ea typeface="Arial"/>
                <a:cs typeface="Times New Roman"/>
              </a:rPr>
              <a:t>Measures</a:t>
            </a:r>
            <a:r>
              <a:rPr lang="es-ES" sz="17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700" i="1" dirty="0" err="1">
                <a:latin typeface="Arial Narrow" pitchFamily="34" charset="0"/>
                <a:ea typeface="Arial"/>
                <a:cs typeface="Times New Roman"/>
              </a:rPr>
              <a:t>to</a:t>
            </a:r>
            <a:r>
              <a:rPr lang="es-ES" sz="17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700" i="1" dirty="0" err="1">
                <a:latin typeface="Arial Narrow" pitchFamily="34" charset="0"/>
                <a:ea typeface="Arial"/>
                <a:cs typeface="Times New Roman"/>
              </a:rPr>
              <a:t>Offer</a:t>
            </a:r>
            <a:r>
              <a:rPr lang="es-ES" sz="17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700" i="1" dirty="0" err="1">
                <a:latin typeface="Arial Narrow" pitchFamily="34" charset="0"/>
                <a:ea typeface="Arial"/>
                <a:cs typeface="Times New Roman"/>
              </a:rPr>
              <a:t>Comprehensive</a:t>
            </a:r>
            <a:r>
              <a:rPr lang="es-ES" sz="17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700" i="1" dirty="0" err="1">
                <a:latin typeface="Arial Narrow" pitchFamily="34" charset="0"/>
                <a:ea typeface="Arial"/>
                <a:cs typeface="Times New Roman"/>
              </a:rPr>
              <a:t>Protection</a:t>
            </a:r>
            <a:r>
              <a:rPr lang="es-ES" sz="17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700" i="1" dirty="0" err="1">
                <a:latin typeface="Arial Narrow" pitchFamily="34" charset="0"/>
                <a:ea typeface="Arial"/>
                <a:cs typeface="Times New Roman"/>
              </a:rPr>
              <a:t>Against</a:t>
            </a:r>
            <a:r>
              <a:rPr lang="es-ES" sz="17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700" i="1" dirty="0" err="1">
                <a:latin typeface="Arial Narrow" pitchFamily="34" charset="0"/>
                <a:ea typeface="Arial"/>
                <a:cs typeface="Times New Roman"/>
              </a:rPr>
              <a:t>Violence</a:t>
            </a:r>
            <a:r>
              <a:rPr lang="es-ES" sz="17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700" i="1" dirty="0" err="1">
                <a:latin typeface="Arial Narrow" pitchFamily="34" charset="0"/>
                <a:ea typeface="Arial"/>
                <a:cs typeface="Times New Roman"/>
              </a:rPr>
              <a:t>Against</a:t>
            </a:r>
            <a:r>
              <a:rPr lang="es-ES" sz="17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700" i="1" dirty="0" err="1">
                <a:latin typeface="Arial Narrow" pitchFamily="34" charset="0"/>
                <a:ea typeface="Arial"/>
                <a:cs typeface="Times New Roman"/>
              </a:rPr>
              <a:t>Women</a:t>
            </a:r>
            <a:r>
              <a:rPr lang="es-ES" sz="1700" i="1" dirty="0">
                <a:latin typeface="Arial Narrow" pitchFamily="34" charset="0"/>
                <a:ea typeface="Arial"/>
                <a:cs typeface="Times New Roman"/>
              </a:rPr>
              <a:t>, </a:t>
            </a:r>
            <a:r>
              <a:rPr lang="es-ES" sz="1700" i="1" dirty="0" err="1">
                <a:latin typeface="Arial Narrow" pitchFamily="34" charset="0"/>
                <a:ea typeface="Arial"/>
                <a:cs typeface="Times New Roman"/>
              </a:rPr>
              <a:t>Organic</a:t>
            </a:r>
            <a:r>
              <a:rPr lang="es-ES" sz="17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700" i="1" dirty="0" err="1">
                <a:latin typeface="Arial Narrow" pitchFamily="34" charset="0"/>
                <a:ea typeface="Arial"/>
                <a:cs typeface="Times New Roman"/>
              </a:rPr>
              <a:t>Act</a:t>
            </a:r>
            <a:r>
              <a:rPr lang="es-ES" sz="1700" i="1" dirty="0">
                <a:latin typeface="Arial Narrow" pitchFamily="34" charset="0"/>
                <a:ea typeface="Arial"/>
                <a:cs typeface="Times New Roman"/>
              </a:rPr>
              <a:t> 1/2004</a:t>
            </a:r>
            <a:endParaRPr lang="es-ES" sz="170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ES" sz="1800" dirty="0" err="1"/>
              <a:t>Spanish</a:t>
            </a:r>
            <a:r>
              <a:rPr lang="es-ES" sz="1800" dirty="0"/>
              <a:t> </a:t>
            </a:r>
            <a:r>
              <a:rPr lang="es-ES" sz="1800" dirty="0" err="1"/>
              <a:t>Parliament</a:t>
            </a:r>
            <a:endParaRPr lang="es-ES" sz="18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Model-Domestic</a:t>
            </a:r>
            <a:r>
              <a:rPr lang="es-ES" dirty="0"/>
              <a:t> </a:t>
            </a:r>
            <a:r>
              <a:rPr lang="es-ES" dirty="0" err="1"/>
              <a:t>Violence</a:t>
            </a:r>
            <a:endParaRPr lang="es-ES" dirty="0"/>
          </a:p>
        </p:txBody>
      </p:sp>
      <p:sp>
        <p:nvSpPr>
          <p:cNvPr id="6" name="5 Marcador de contenido"/>
          <p:cNvSpPr txBox="1">
            <a:spLocks noGrp="1"/>
          </p:cNvSpPr>
          <p:nvPr>
            <p:ph sz="quarter" idx="2"/>
          </p:nvPr>
        </p:nvSpPr>
        <p:spPr>
          <a:xfrm>
            <a:off x="323528" y="2348880"/>
            <a:ext cx="4041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1600" i="1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600" dirty="0"/>
              <a:t>“…</a:t>
            </a:r>
            <a:r>
              <a:rPr lang="es-ES" sz="1600" dirty="0" err="1"/>
              <a:t>to</a:t>
            </a:r>
            <a:r>
              <a:rPr lang="es-ES" sz="1600" dirty="0"/>
              <a:t> </a:t>
            </a:r>
            <a:r>
              <a:rPr lang="es-ES" sz="1600" dirty="0" err="1"/>
              <a:t>act</a:t>
            </a:r>
            <a:r>
              <a:rPr lang="es-ES" sz="1600" dirty="0"/>
              <a:t> </a:t>
            </a:r>
            <a:r>
              <a:rPr lang="es-ES" sz="1600" dirty="0" err="1"/>
              <a:t>against</a:t>
            </a:r>
            <a:r>
              <a:rPr lang="es-ES" sz="1600" dirty="0"/>
              <a:t> </a:t>
            </a:r>
            <a:r>
              <a:rPr lang="es-ES" sz="1600" dirty="0" err="1"/>
              <a:t>violence</a:t>
            </a:r>
            <a:r>
              <a:rPr lang="es-ES" sz="1600" dirty="0"/>
              <a:t> </a:t>
            </a:r>
            <a:r>
              <a:rPr lang="es-ES" sz="1600" dirty="0" err="1"/>
              <a:t>that</a:t>
            </a:r>
            <a:r>
              <a:rPr lang="es-ES" sz="1600" dirty="0"/>
              <a:t>, as a </a:t>
            </a:r>
            <a:r>
              <a:rPr lang="es-ES" sz="1600" dirty="0" err="1"/>
              <a:t>manifestation</a:t>
            </a:r>
            <a:r>
              <a:rPr lang="es-ES" sz="1600" dirty="0"/>
              <a:t> of </a:t>
            </a:r>
            <a:r>
              <a:rPr lang="es-ES" sz="1600" dirty="0" err="1"/>
              <a:t>discrimination</a:t>
            </a:r>
            <a:r>
              <a:rPr lang="es-ES" sz="1600" dirty="0"/>
              <a:t>, a </a:t>
            </a:r>
            <a:r>
              <a:rPr lang="es-ES" sz="1600" dirty="0" err="1"/>
              <a:t>situation</a:t>
            </a:r>
            <a:r>
              <a:rPr lang="es-ES" sz="1600" dirty="0"/>
              <a:t> of </a:t>
            </a:r>
            <a:r>
              <a:rPr lang="es-ES" sz="1600" dirty="0" err="1"/>
              <a:t>inequality</a:t>
            </a:r>
            <a:r>
              <a:rPr lang="es-ES" sz="1600" dirty="0"/>
              <a:t> and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power</a:t>
            </a:r>
            <a:r>
              <a:rPr lang="es-ES" sz="1600" dirty="0"/>
              <a:t> </a:t>
            </a:r>
            <a:r>
              <a:rPr lang="es-ES" sz="1600" dirty="0" err="1"/>
              <a:t>relationships</a:t>
            </a:r>
            <a:r>
              <a:rPr lang="es-ES" sz="1600" dirty="0"/>
              <a:t> </a:t>
            </a:r>
            <a:r>
              <a:rPr lang="es-ES" sz="1600" dirty="0" err="1"/>
              <a:t>men</a:t>
            </a:r>
            <a:r>
              <a:rPr lang="es-ES" sz="1600" dirty="0"/>
              <a:t> </a:t>
            </a:r>
            <a:r>
              <a:rPr lang="es-ES" sz="1600" dirty="0" err="1"/>
              <a:t>hold</a:t>
            </a:r>
            <a:r>
              <a:rPr lang="es-ES" sz="1600" dirty="0"/>
              <a:t> </a:t>
            </a:r>
            <a:r>
              <a:rPr lang="es-ES" sz="1600" dirty="0" err="1"/>
              <a:t>over</a:t>
            </a:r>
            <a:r>
              <a:rPr lang="es-ES" sz="1600" dirty="0"/>
              <a:t> </a:t>
            </a:r>
            <a:r>
              <a:rPr lang="es-ES" sz="1600" dirty="0" err="1"/>
              <a:t>women</a:t>
            </a:r>
            <a:r>
              <a:rPr lang="es-ES" sz="1600" dirty="0"/>
              <a:t>, </a:t>
            </a:r>
            <a:r>
              <a:rPr lang="es-ES" sz="1600" dirty="0" err="1"/>
              <a:t>is</a:t>
            </a:r>
            <a:r>
              <a:rPr lang="es-ES" sz="1600" dirty="0"/>
              <a:t> </a:t>
            </a:r>
            <a:r>
              <a:rPr lang="es-ES" sz="1600" dirty="0" err="1"/>
              <a:t>carried</a:t>
            </a:r>
            <a:r>
              <a:rPr lang="es-ES" sz="1600" dirty="0"/>
              <a:t> </a:t>
            </a:r>
            <a:r>
              <a:rPr lang="es-ES" sz="1600" dirty="0" err="1"/>
              <a:t>out</a:t>
            </a:r>
            <a:r>
              <a:rPr lang="es-ES" sz="1600" dirty="0"/>
              <a:t> </a:t>
            </a:r>
            <a:r>
              <a:rPr lang="es-ES" sz="1600" dirty="0" err="1"/>
              <a:t>against</a:t>
            </a:r>
            <a:r>
              <a:rPr lang="es-ES" sz="1600" dirty="0"/>
              <a:t> </a:t>
            </a:r>
            <a:r>
              <a:rPr lang="es-ES" sz="1600" dirty="0" err="1"/>
              <a:t>those</a:t>
            </a:r>
            <a:r>
              <a:rPr lang="es-ES" sz="1600" dirty="0"/>
              <a:t> </a:t>
            </a:r>
            <a:r>
              <a:rPr lang="es-ES" sz="1600" dirty="0" err="1"/>
              <a:t>who</a:t>
            </a:r>
            <a:r>
              <a:rPr lang="es-ES" sz="1600" dirty="0"/>
              <a:t> </a:t>
            </a:r>
            <a:r>
              <a:rPr lang="es-ES" sz="1600" dirty="0" err="1"/>
              <a:t>have</a:t>
            </a:r>
            <a:r>
              <a:rPr lang="es-ES" sz="1600" dirty="0"/>
              <a:t> </a:t>
            </a:r>
            <a:r>
              <a:rPr lang="es-ES" sz="1600" dirty="0" err="1"/>
              <a:t>been</a:t>
            </a:r>
            <a:r>
              <a:rPr lang="es-ES" sz="1600" dirty="0"/>
              <a:t> </a:t>
            </a:r>
            <a:r>
              <a:rPr lang="es-ES" sz="1600" dirty="0" err="1"/>
              <a:t>their</a:t>
            </a:r>
            <a:r>
              <a:rPr lang="es-ES" sz="1600" dirty="0"/>
              <a:t> </a:t>
            </a:r>
            <a:r>
              <a:rPr lang="es-ES" sz="1600" dirty="0" err="1"/>
              <a:t>husbands</a:t>
            </a:r>
            <a:r>
              <a:rPr lang="es-ES" sz="1600" dirty="0"/>
              <a:t>, </a:t>
            </a:r>
            <a:r>
              <a:rPr lang="es-ES" sz="1600" dirty="0" err="1"/>
              <a:t>or</a:t>
            </a:r>
            <a:r>
              <a:rPr lang="es-ES" sz="1600" dirty="0"/>
              <a:t> </a:t>
            </a:r>
            <a:r>
              <a:rPr lang="es-ES" sz="1600" dirty="0" err="1"/>
              <a:t>those</a:t>
            </a:r>
            <a:r>
              <a:rPr lang="es-ES" sz="1600" dirty="0"/>
              <a:t> </a:t>
            </a:r>
            <a:r>
              <a:rPr lang="es-ES" sz="1600" dirty="0" err="1"/>
              <a:t>who</a:t>
            </a:r>
            <a:r>
              <a:rPr lang="es-ES" sz="1600" dirty="0"/>
              <a:t> are </a:t>
            </a:r>
            <a:r>
              <a:rPr lang="es-ES" sz="1600" dirty="0" err="1"/>
              <a:t>or</a:t>
            </a:r>
            <a:r>
              <a:rPr lang="es-ES" sz="1600" dirty="0"/>
              <a:t> </a:t>
            </a:r>
            <a:r>
              <a:rPr lang="es-ES" sz="1600" dirty="0" err="1"/>
              <a:t>have</a:t>
            </a:r>
            <a:r>
              <a:rPr lang="es-ES" sz="1600" dirty="0"/>
              <a:t> </a:t>
            </a:r>
            <a:r>
              <a:rPr lang="es-ES" sz="1600" dirty="0" err="1"/>
              <a:t>been</a:t>
            </a:r>
            <a:r>
              <a:rPr lang="es-ES" sz="1600" dirty="0"/>
              <a:t> </a:t>
            </a:r>
            <a:r>
              <a:rPr lang="es-ES" sz="1600" dirty="0" err="1"/>
              <a:t>connected</a:t>
            </a:r>
            <a:r>
              <a:rPr lang="es-ES" sz="1600" dirty="0"/>
              <a:t> </a:t>
            </a:r>
            <a:r>
              <a:rPr lang="es-ES" sz="1600" dirty="0" err="1"/>
              <a:t>to</a:t>
            </a:r>
            <a:r>
              <a:rPr lang="es-ES" sz="1600" dirty="0"/>
              <a:t> </a:t>
            </a:r>
            <a:r>
              <a:rPr lang="es-ES" sz="1600" dirty="0" err="1"/>
              <a:t>them</a:t>
            </a:r>
            <a:r>
              <a:rPr lang="es-ES" sz="1600" dirty="0"/>
              <a:t> </a:t>
            </a:r>
            <a:r>
              <a:rPr lang="es-ES" sz="1600" dirty="0" err="1"/>
              <a:t>through</a:t>
            </a:r>
            <a:r>
              <a:rPr lang="es-ES" sz="1600" dirty="0"/>
              <a:t> similar </a:t>
            </a:r>
            <a:r>
              <a:rPr lang="es-ES" sz="1600" dirty="0" err="1"/>
              <a:t>bonds</a:t>
            </a:r>
            <a:r>
              <a:rPr lang="es-ES" sz="1600" dirty="0"/>
              <a:t> of </a:t>
            </a:r>
            <a:r>
              <a:rPr lang="es-ES" sz="1600" dirty="0" err="1"/>
              <a:t>intimacy</a:t>
            </a:r>
            <a:r>
              <a:rPr lang="es-ES" sz="1600" dirty="0"/>
              <a:t>, living </a:t>
            </a:r>
            <a:r>
              <a:rPr lang="es-ES" sz="1600" dirty="0" err="1"/>
              <a:t>together</a:t>
            </a:r>
            <a:r>
              <a:rPr lang="es-ES" sz="1600" dirty="0"/>
              <a:t> </a:t>
            </a:r>
            <a:r>
              <a:rPr lang="es-ES" sz="1600" dirty="0" err="1"/>
              <a:t>or</a:t>
            </a:r>
            <a:r>
              <a:rPr lang="es-ES" sz="1600" dirty="0"/>
              <a:t> </a:t>
            </a:r>
            <a:r>
              <a:rPr lang="es-ES" sz="1600" dirty="0" err="1"/>
              <a:t>apart</a:t>
            </a:r>
            <a:r>
              <a:rPr lang="es-ES" sz="1600" dirty="0"/>
              <a:t>” (</a:t>
            </a:r>
            <a:r>
              <a:rPr lang="es-ES" sz="1600" dirty="0" err="1"/>
              <a:t>Section</a:t>
            </a:r>
            <a:r>
              <a:rPr lang="es-ES" sz="1600" dirty="0"/>
              <a:t> 1.1)</a:t>
            </a:r>
            <a:endParaRPr lang="es-ES" sz="1600" dirty="0">
              <a:latin typeface="Arial Narrow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>
                <a:latin typeface="Arial Narrow" pitchFamily="34" charset="0"/>
              </a:rPr>
              <a:t>Spanish</a:t>
            </a:r>
            <a:r>
              <a:rPr lang="es-ES" sz="3600" dirty="0">
                <a:latin typeface="Arial Narrow" pitchFamily="34" charset="0"/>
              </a:rPr>
              <a:t> Model-Domestic </a:t>
            </a:r>
            <a:r>
              <a:rPr lang="es-ES" sz="3600" dirty="0" err="1">
                <a:latin typeface="Arial Narrow" pitchFamily="34" charset="0"/>
              </a:rPr>
              <a:t>Violence</a:t>
            </a:r>
            <a:endParaRPr lang="es-ES" dirty="0"/>
          </a:p>
        </p:txBody>
      </p:sp>
      <p:pic>
        <p:nvPicPr>
          <p:cNvPr id="7" name="Picture 2" descr="C:\Users\Usuario\Desktop\Parlam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25144"/>
            <a:ext cx="1945439" cy="1298010"/>
          </a:xfrm>
          <a:prstGeom prst="rect">
            <a:avLst/>
          </a:prstGeom>
          <a:noFill/>
        </p:spPr>
      </p:pic>
      <p:sp>
        <p:nvSpPr>
          <p:cNvPr id="11" name="5 Marcador de contenido"/>
          <p:cNvSpPr txBox="1">
            <a:spLocks noGrp="1"/>
          </p:cNvSpPr>
          <p:nvPr>
            <p:ph sz="quarter" idx="4"/>
          </p:nvPr>
        </p:nvSpPr>
        <p:spPr>
          <a:xfrm>
            <a:off x="4788024" y="234888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1600" dirty="0" err="1">
                <a:latin typeface="Arial Narrow" pitchFamily="34" charset="0"/>
                <a:ea typeface="Arial"/>
                <a:cs typeface="Times New Roman"/>
              </a:rPr>
              <a:t>It</a:t>
            </a:r>
            <a:r>
              <a:rPr lang="es-ES" sz="1600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600" dirty="0" err="1">
                <a:latin typeface="Arial Narrow" pitchFamily="34" charset="0"/>
                <a:ea typeface="Arial"/>
                <a:cs typeface="Times New Roman"/>
              </a:rPr>
              <a:t>was</a:t>
            </a:r>
            <a:r>
              <a:rPr lang="es-ES" sz="1600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600" dirty="0" err="1">
                <a:latin typeface="Arial Narrow" pitchFamily="34" charset="0"/>
                <a:ea typeface="Arial"/>
                <a:cs typeface="Times New Roman"/>
              </a:rPr>
              <a:t>approved</a:t>
            </a:r>
            <a:r>
              <a:rPr lang="es-ES" sz="1600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600" b="1" dirty="0" err="1">
                <a:latin typeface="Arial Narrow" pitchFamily="34" charset="0"/>
                <a:ea typeface="Arial"/>
                <a:cs typeface="Times New Roman"/>
              </a:rPr>
              <a:t>unimously</a:t>
            </a:r>
            <a:r>
              <a:rPr lang="es-ES" sz="1600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600" dirty="0" err="1">
                <a:latin typeface="Arial Narrow" pitchFamily="34" charset="0"/>
                <a:ea typeface="Arial"/>
                <a:cs typeface="Times New Roman"/>
              </a:rPr>
              <a:t>by</a:t>
            </a:r>
            <a:r>
              <a:rPr lang="es-ES" sz="1600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600" dirty="0" err="1">
                <a:latin typeface="Arial Narrow" pitchFamily="34" charset="0"/>
                <a:ea typeface="Arial"/>
                <a:cs typeface="Times New Roman"/>
              </a:rPr>
              <a:t>the</a:t>
            </a:r>
            <a:r>
              <a:rPr lang="es-ES" sz="1600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600" dirty="0" err="1">
                <a:latin typeface="Arial Narrow" pitchFamily="34" charset="0"/>
                <a:ea typeface="Arial"/>
                <a:cs typeface="Times New Roman"/>
              </a:rPr>
              <a:t>Spanish</a:t>
            </a:r>
            <a:r>
              <a:rPr lang="es-ES" sz="1600" dirty="0">
                <a:latin typeface="Arial Narrow" pitchFamily="34" charset="0"/>
                <a:ea typeface="Arial"/>
                <a:cs typeface="Times New Roman"/>
              </a:rPr>
              <a:t> </a:t>
            </a:r>
            <a:r>
              <a:rPr lang="es-ES" sz="1600" dirty="0" err="1">
                <a:latin typeface="Arial Narrow" pitchFamily="34" charset="0"/>
                <a:ea typeface="Arial"/>
                <a:cs typeface="Times New Roman"/>
              </a:rPr>
              <a:t>Parliament</a:t>
            </a:r>
            <a:r>
              <a:rPr lang="es-ES" sz="1600" dirty="0">
                <a:latin typeface="Arial Narrow" pitchFamily="34" charset="0"/>
                <a:ea typeface="Arial"/>
                <a:cs typeface="Times New Roman"/>
              </a:rPr>
              <a:t>. </a:t>
            </a:r>
            <a:endParaRPr lang="es-ES" sz="1600" dirty="0">
              <a:latin typeface="Arial Narrow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31640" y="6021288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>
                <a:latin typeface="Arial Narrow" pitchFamily="34" charset="0"/>
              </a:rPr>
              <a:t>Spanish</a:t>
            </a:r>
            <a:r>
              <a:rPr lang="es-ES" sz="900" dirty="0">
                <a:latin typeface="Arial Narrow" pitchFamily="34" charset="0"/>
              </a:rPr>
              <a:t> </a:t>
            </a:r>
            <a:r>
              <a:rPr lang="es-ES" sz="900" dirty="0" err="1">
                <a:latin typeface="Arial Narrow" pitchFamily="34" charset="0"/>
              </a:rPr>
              <a:t>President</a:t>
            </a:r>
            <a:r>
              <a:rPr lang="es-ES" sz="900" dirty="0">
                <a:latin typeface="Arial Narrow" pitchFamily="34" charset="0"/>
              </a:rPr>
              <a:t> and </a:t>
            </a:r>
            <a:r>
              <a:rPr lang="es-ES" sz="900" dirty="0" err="1">
                <a:latin typeface="Arial Narrow" pitchFamily="34" charset="0"/>
              </a:rPr>
              <a:t>women´s</a:t>
            </a:r>
            <a:r>
              <a:rPr lang="es-ES" sz="900" dirty="0">
                <a:latin typeface="Arial Narrow" pitchFamily="34" charset="0"/>
              </a:rPr>
              <a:t> </a:t>
            </a:r>
            <a:r>
              <a:rPr lang="es-ES" sz="900" dirty="0" err="1">
                <a:latin typeface="Arial Narrow" pitchFamily="34" charset="0"/>
              </a:rPr>
              <a:t>movement</a:t>
            </a:r>
            <a:r>
              <a:rPr lang="es-ES" sz="900" dirty="0">
                <a:latin typeface="Arial Narrow" pitchFamily="34" charset="0"/>
              </a:rPr>
              <a:t>:. 2005</a:t>
            </a:r>
          </a:p>
        </p:txBody>
      </p:sp>
      <p:pic>
        <p:nvPicPr>
          <p:cNvPr id="3074" name="Picture 2" descr="C:\Users\Usuario\Desktop\congres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852936"/>
            <a:ext cx="2562554" cy="1922983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4309" t="13241" r="35313" b="8750"/>
          <a:stretch>
            <a:fillRect/>
          </a:stretch>
        </p:blipFill>
        <p:spPr bwMode="auto">
          <a:xfrm>
            <a:off x="4427984" y="3573016"/>
            <a:ext cx="1872208" cy="270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s-ES" sz="3200" dirty="0" err="1">
                <a:latin typeface="Arial Narrow" pitchFamily="34" charset="0"/>
              </a:rPr>
              <a:t>Spanish</a:t>
            </a:r>
            <a:r>
              <a:rPr lang="es-ES" sz="3200" dirty="0">
                <a:latin typeface="Arial Narrow" pitchFamily="34" charset="0"/>
              </a:rPr>
              <a:t> Model-Domestic </a:t>
            </a:r>
            <a:r>
              <a:rPr lang="es-ES" sz="3200" dirty="0" err="1">
                <a:latin typeface="Arial Narrow" pitchFamily="34" charset="0"/>
              </a:rPr>
              <a:t>Violence</a:t>
            </a:r>
            <a:r>
              <a:rPr lang="es-ES" sz="3200" dirty="0">
                <a:latin typeface="Arial Narrow" pitchFamily="34" charset="0"/>
              </a:rPr>
              <a:t>:</a:t>
            </a:r>
            <a:br>
              <a:rPr lang="es-ES" sz="3200" dirty="0">
                <a:latin typeface="Arial Narrow" pitchFamily="34" charset="0"/>
              </a:rPr>
            </a:br>
            <a:r>
              <a:rPr lang="es-ES" sz="3200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Violence</a:t>
            </a:r>
            <a:r>
              <a:rPr lang="es-ES" sz="3200" b="1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Againts</a:t>
            </a:r>
            <a:r>
              <a:rPr lang="es-ES" sz="3200" b="1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Women´s</a:t>
            </a:r>
            <a:r>
              <a:rPr lang="es-ES" sz="3200" b="1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Courts</a:t>
            </a:r>
            <a:endParaRPr lang="es-ES" sz="32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Model-Domestic</a:t>
            </a:r>
            <a:r>
              <a:rPr lang="es-ES" dirty="0"/>
              <a:t> </a:t>
            </a:r>
            <a:r>
              <a:rPr lang="es-ES" dirty="0" err="1"/>
              <a:t>Violence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67544" y="155679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b="1" dirty="0" err="1">
                <a:latin typeface="Arial Narrow" pitchFamily="34" charset="0"/>
              </a:rPr>
              <a:t>The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creation</a:t>
            </a:r>
            <a:r>
              <a:rPr lang="es-ES" b="1" dirty="0">
                <a:latin typeface="Arial Narrow" pitchFamily="34" charset="0"/>
              </a:rPr>
              <a:t> of </a:t>
            </a:r>
            <a:r>
              <a:rPr lang="es-ES" b="1" dirty="0" err="1">
                <a:latin typeface="Arial Narrow" pitchFamily="34" charset="0"/>
              </a:rPr>
              <a:t>specific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tribunals</a:t>
            </a:r>
            <a:r>
              <a:rPr lang="es-ES" b="1" dirty="0">
                <a:latin typeface="Arial Narrow" pitchFamily="34" charset="0"/>
              </a:rPr>
              <a:t> : </a:t>
            </a:r>
            <a:r>
              <a:rPr lang="es-ES" b="1" dirty="0" err="1">
                <a:latin typeface="Arial Narrow" pitchFamily="34" charset="0"/>
              </a:rPr>
              <a:t>Violence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Againts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Womens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Courts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1916832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“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Thes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new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Courts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will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examine and,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where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appropriate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, rule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on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criminal cases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involving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violence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against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women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, as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well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as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any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related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civil causes,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such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that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both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are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dealt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with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in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first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instance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before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the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same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bench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” (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Preamble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)”</a:t>
            </a:r>
            <a:endParaRPr kumimoji="0" 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8" name="27 Imagen" descr="Presentación5.jpg"/>
          <p:cNvPicPr>
            <a:picLocks noChangeAspect="1"/>
          </p:cNvPicPr>
          <p:nvPr/>
        </p:nvPicPr>
        <p:blipFill>
          <a:blip r:embed="rId2" cstate="print"/>
          <a:srcRect l="21262" t="40550" r="20075" b="6951"/>
          <a:stretch>
            <a:fillRect/>
          </a:stretch>
        </p:blipFill>
        <p:spPr>
          <a:xfrm>
            <a:off x="1259632" y="2923964"/>
            <a:ext cx="4968552" cy="3334914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6444208" y="3717032"/>
            <a:ext cx="1944216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>
                <a:latin typeface="Arial Narrow" pitchFamily="34" charset="0"/>
              </a:rPr>
              <a:t>106 </a:t>
            </a:r>
            <a:r>
              <a:rPr lang="es-ES" dirty="0" err="1">
                <a:latin typeface="Arial Narrow" pitchFamily="34" charset="0"/>
              </a:rPr>
              <a:t>specific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courts</a:t>
            </a:r>
            <a:endParaRPr lang="es-ES" dirty="0">
              <a:latin typeface="Arial Narrow" pitchFamily="34" charset="0"/>
            </a:endParaRPr>
          </a:p>
          <a:p>
            <a:endParaRPr lang="es-ES" dirty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Arial Narrow" pitchFamily="34" charset="0"/>
              </a:rPr>
              <a:t>75 </a:t>
            </a:r>
            <a:r>
              <a:rPr lang="es-ES" dirty="0" err="1">
                <a:latin typeface="Arial Narrow" pitchFamily="34" charset="0"/>
              </a:rPr>
              <a:t>other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courts</a:t>
            </a:r>
            <a:endParaRPr lang="es-E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s-ES" sz="3200" dirty="0" err="1">
                <a:latin typeface="Arial Narrow" pitchFamily="34" charset="0"/>
              </a:rPr>
              <a:t>Spanish</a:t>
            </a:r>
            <a:r>
              <a:rPr lang="es-ES" sz="3200" dirty="0">
                <a:latin typeface="Arial Narrow" pitchFamily="34" charset="0"/>
              </a:rPr>
              <a:t> Model-Domestic </a:t>
            </a:r>
            <a:r>
              <a:rPr lang="es-ES" sz="3200" dirty="0" err="1">
                <a:latin typeface="Arial Narrow" pitchFamily="34" charset="0"/>
              </a:rPr>
              <a:t>Violence</a:t>
            </a:r>
            <a:r>
              <a:rPr lang="es-ES" sz="3200" dirty="0">
                <a:latin typeface="Arial Narrow" pitchFamily="34" charset="0"/>
              </a:rPr>
              <a:t>:</a:t>
            </a:r>
            <a:br>
              <a:rPr lang="es-ES" sz="3200" dirty="0">
                <a:latin typeface="Arial Narrow" pitchFamily="34" charset="0"/>
              </a:rPr>
            </a:br>
            <a:r>
              <a:rPr lang="es-ES" sz="3200" b="1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Violence</a:t>
            </a:r>
            <a:r>
              <a:rPr lang="es-ES" sz="3200" b="1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Againts</a:t>
            </a:r>
            <a:r>
              <a:rPr lang="es-ES" sz="3200" b="1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Women´s</a:t>
            </a:r>
            <a:r>
              <a:rPr lang="es-ES" sz="3200" b="1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Courts</a:t>
            </a:r>
            <a:endParaRPr lang="es-ES" sz="32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Model-Domestic</a:t>
            </a:r>
            <a:r>
              <a:rPr lang="es-ES" dirty="0"/>
              <a:t> </a:t>
            </a:r>
            <a:r>
              <a:rPr lang="es-ES" dirty="0" err="1"/>
              <a:t>Violence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267744" y="21328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s-ES" b="1" u="sng" dirty="0" err="1">
                <a:latin typeface="Arial Narrow" pitchFamily="34" charset="0"/>
              </a:rPr>
              <a:t>Court</a:t>
            </a:r>
            <a:r>
              <a:rPr lang="es-ES" b="1" u="sng" dirty="0">
                <a:latin typeface="Arial Narrow" pitchFamily="34" charset="0"/>
              </a:rPr>
              <a:t>  </a:t>
            </a:r>
            <a:r>
              <a:rPr lang="es-ES" b="1" u="sng" dirty="0" err="1">
                <a:latin typeface="Arial Narrow" pitchFamily="34" charset="0"/>
              </a:rPr>
              <a:t>room</a:t>
            </a:r>
            <a:endParaRPr lang="es-ES" b="1" u="sng" dirty="0">
              <a:latin typeface="Arial Narrow" pitchFamily="34" charset="0"/>
            </a:endParaRPr>
          </a:p>
        </p:txBody>
      </p:sp>
      <p:pic>
        <p:nvPicPr>
          <p:cNvPr id="20482" name="Picture 2" descr="Resultado de imagen de Juzgados Violencia sobre la Mujer Mad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81128"/>
            <a:ext cx="2978904" cy="172800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34898" t="34485" r="36358" b="33395"/>
          <a:stretch>
            <a:fillRect/>
          </a:stretch>
        </p:blipFill>
        <p:spPr bwMode="auto">
          <a:xfrm>
            <a:off x="683568" y="2636912"/>
            <a:ext cx="4925466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 flipV="1">
            <a:off x="3779912" y="2420888"/>
            <a:ext cx="21602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940152" y="20608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rial Narrow" pitchFamily="34" charset="0"/>
              </a:rPr>
              <a:t>Judge</a:t>
            </a:r>
            <a:endParaRPr lang="es-ES" dirty="0">
              <a:latin typeface="Arial Narrow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H="1" flipV="1">
            <a:off x="1619672" y="2276872"/>
            <a:ext cx="115212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67544" y="19168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itchFamily="34" charset="0"/>
              </a:rPr>
              <a:t>Judicial </a:t>
            </a:r>
            <a:r>
              <a:rPr lang="es-ES" dirty="0" err="1">
                <a:latin typeface="Arial Narrow" pitchFamily="34" charset="0"/>
              </a:rPr>
              <a:t>clerk</a:t>
            </a:r>
            <a:endParaRPr lang="es-ES" dirty="0">
              <a:latin typeface="Arial Narrow" pitchFamily="34" charset="0"/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 flipH="1">
            <a:off x="1331640" y="4365104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467544" y="52292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rial Narrow" pitchFamily="34" charset="0"/>
              </a:rPr>
              <a:t>Prosecuting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lawyer</a:t>
            </a:r>
            <a:endParaRPr lang="es-ES" dirty="0">
              <a:latin typeface="Arial Narrow" pitchFamily="34" charset="0"/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3275856" y="530120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2843808" y="58052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rial Narrow" pitchFamily="34" charset="0"/>
              </a:rPr>
              <a:t>Declarant</a:t>
            </a:r>
            <a:endParaRPr lang="es-ES" dirty="0">
              <a:latin typeface="Arial Narrow" pitchFamily="34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flipV="1">
            <a:off x="4932040" y="3356992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4932040" y="4077072"/>
            <a:ext cx="151216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6516216" y="30689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rial Narrow" pitchFamily="34" charset="0"/>
              </a:rPr>
              <a:t>Public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prosecutor</a:t>
            </a:r>
            <a:endParaRPr lang="es-ES" dirty="0">
              <a:latin typeface="Arial Narrow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516216" y="3861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rial Narrow" pitchFamily="34" charset="0"/>
              </a:rPr>
              <a:t>Woman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lawyer</a:t>
            </a:r>
            <a:endParaRPr lang="es-E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s-ES" sz="3200" dirty="0" err="1">
                <a:latin typeface="Arial Narrow" pitchFamily="34" charset="0"/>
              </a:rPr>
              <a:t>Spanish</a:t>
            </a:r>
            <a:r>
              <a:rPr lang="es-ES" sz="3200" dirty="0">
                <a:latin typeface="Arial Narrow" pitchFamily="34" charset="0"/>
              </a:rPr>
              <a:t> Model-Domestic </a:t>
            </a:r>
            <a:r>
              <a:rPr lang="es-ES" sz="3200" dirty="0" err="1">
                <a:latin typeface="Arial Narrow" pitchFamily="34" charset="0"/>
              </a:rPr>
              <a:t>Violence</a:t>
            </a:r>
            <a:r>
              <a:rPr lang="es-ES" sz="3200" dirty="0">
                <a:latin typeface="Arial Narrow" pitchFamily="34" charset="0"/>
              </a:rPr>
              <a:t>:</a:t>
            </a:r>
            <a:br>
              <a:rPr lang="es-ES" sz="3200" dirty="0">
                <a:latin typeface="Arial Narrow" pitchFamily="34" charset="0"/>
              </a:rPr>
            </a:br>
            <a:r>
              <a:rPr lang="es-ES" sz="3200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Violence</a:t>
            </a:r>
            <a:r>
              <a:rPr lang="es-ES" sz="3200" b="1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Againts</a:t>
            </a:r>
            <a:r>
              <a:rPr lang="es-ES" sz="3200" b="1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Women´s</a:t>
            </a:r>
            <a:r>
              <a:rPr lang="es-ES" sz="3200" b="1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Courts</a:t>
            </a:r>
            <a:endParaRPr lang="es-ES" sz="32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Model-Domestic</a:t>
            </a:r>
            <a:r>
              <a:rPr lang="es-ES" dirty="0"/>
              <a:t> </a:t>
            </a:r>
            <a:r>
              <a:rPr lang="es-ES" dirty="0" err="1"/>
              <a:t>Violence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21506" name="Picture 2" descr="Gráfico de feminicidios de mujeres mayores en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5140973" cy="46440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79512" y="134076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© </a:t>
            </a:r>
            <a:r>
              <a:rPr lang="es-ES" sz="1400" dirty="0"/>
              <a:t>Feminicidio.net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652120" y="2276872"/>
            <a:ext cx="3168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1600" dirty="0">
                <a:latin typeface="Arial Narrow" pitchFamily="34" charset="0"/>
              </a:rPr>
              <a:t> In </a:t>
            </a:r>
            <a:r>
              <a:rPr lang="es-ES" sz="1600" dirty="0" err="1">
                <a:latin typeface="Arial Narrow" pitchFamily="34" charset="0"/>
              </a:rPr>
              <a:t>Spain</a:t>
            </a:r>
            <a:r>
              <a:rPr lang="es-ES" sz="1600" dirty="0">
                <a:latin typeface="Arial Narrow" pitchFamily="34" charset="0"/>
              </a:rPr>
              <a:t>, </a:t>
            </a:r>
            <a:r>
              <a:rPr lang="es-ES" sz="1600" dirty="0" err="1">
                <a:latin typeface="Arial Narrow" pitchFamily="34" charset="0"/>
              </a:rPr>
              <a:t>the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average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number</a:t>
            </a:r>
            <a:r>
              <a:rPr lang="es-ES" sz="1600" dirty="0">
                <a:latin typeface="Arial Narrow" pitchFamily="34" charset="0"/>
              </a:rPr>
              <a:t> of </a:t>
            </a:r>
            <a:r>
              <a:rPr lang="es-ES" sz="1600" dirty="0" err="1">
                <a:latin typeface="Arial Narrow" pitchFamily="34" charset="0"/>
              </a:rPr>
              <a:t>women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killed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each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year</a:t>
            </a:r>
            <a:r>
              <a:rPr lang="es-ES" sz="1600" dirty="0">
                <a:latin typeface="Arial Narrow" pitchFamily="34" charset="0"/>
              </a:rPr>
              <a:t> hits 70 at </a:t>
            </a:r>
            <a:r>
              <a:rPr lang="es-ES" sz="1600" dirty="0" err="1">
                <a:latin typeface="Arial Narrow" pitchFamily="34" charset="0"/>
              </a:rPr>
              <a:t>its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worst</a:t>
            </a:r>
            <a:r>
              <a:rPr lang="es-ES" sz="1600" dirty="0">
                <a:latin typeface="Arial Narrow" pitchFamily="34" charset="0"/>
              </a:rPr>
              <a:t>, </a:t>
            </a:r>
            <a:r>
              <a:rPr lang="es-ES" sz="1600" dirty="0" err="1">
                <a:latin typeface="Arial Narrow" pitchFamily="34" charset="0"/>
              </a:rPr>
              <a:t>but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is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just</a:t>
            </a:r>
            <a:r>
              <a:rPr lang="es-ES" sz="1600" dirty="0">
                <a:latin typeface="Arial Narrow" pitchFamily="34" charset="0"/>
              </a:rPr>
              <a:t> of </a:t>
            </a:r>
            <a:r>
              <a:rPr lang="es-ES" sz="1600" dirty="0" err="1">
                <a:latin typeface="Arial Narrow" pitchFamily="34" charset="0"/>
              </a:rPr>
              <a:t>the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tip</a:t>
            </a:r>
            <a:r>
              <a:rPr lang="es-ES" sz="1600" dirty="0">
                <a:latin typeface="Arial Narrow" pitchFamily="34" charset="0"/>
              </a:rPr>
              <a:t> of </a:t>
            </a:r>
            <a:r>
              <a:rPr lang="es-ES" sz="1600" dirty="0" err="1">
                <a:latin typeface="Arial Narrow" pitchFamily="34" charset="0"/>
              </a:rPr>
              <a:t>the</a:t>
            </a:r>
            <a:r>
              <a:rPr lang="es-ES" sz="1600" dirty="0">
                <a:latin typeface="Arial Narrow" pitchFamily="34" charset="0"/>
              </a:rPr>
              <a:t> iceberg </a:t>
            </a:r>
            <a:r>
              <a:rPr lang="es-ES" sz="1600" dirty="0" err="1">
                <a:latin typeface="Arial Narrow" pitchFamily="34" charset="0"/>
              </a:rPr>
              <a:t>when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it</a:t>
            </a:r>
            <a:r>
              <a:rPr lang="es-ES" sz="1600" dirty="0">
                <a:latin typeface="Arial Narrow" pitchFamily="34" charset="0"/>
              </a:rPr>
              <a:t> comes </a:t>
            </a:r>
            <a:r>
              <a:rPr lang="es-ES" sz="1600" dirty="0" err="1">
                <a:latin typeface="Arial Narrow" pitchFamily="34" charset="0"/>
              </a:rPr>
              <a:t>to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the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atrocity</a:t>
            </a:r>
            <a:r>
              <a:rPr lang="es-ES" sz="1600" dirty="0">
                <a:latin typeface="Arial Narrow" pitchFamily="34" charset="0"/>
              </a:rPr>
              <a:t> of </a:t>
            </a:r>
            <a:r>
              <a:rPr lang="es-ES" sz="1600" dirty="0" err="1">
                <a:latin typeface="Arial Narrow" pitchFamily="34" charset="0"/>
              </a:rPr>
              <a:t>violence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towards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women</a:t>
            </a:r>
            <a:r>
              <a:rPr lang="es-ES" sz="1600" dirty="0">
                <a:latin typeface="Arial Narrow" pitchFamily="34" charset="0"/>
              </a:rPr>
              <a:t> and </a:t>
            </a:r>
            <a:r>
              <a:rPr lang="es-ES" sz="1600" dirty="0" err="1">
                <a:latin typeface="Arial Narrow" pitchFamily="34" charset="0"/>
              </a:rPr>
              <a:t>their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children</a:t>
            </a:r>
            <a:r>
              <a:rPr lang="es-ES" sz="1600" dirty="0">
                <a:latin typeface="Arial Narrow" pitchFamily="34" charset="0"/>
              </a:rPr>
              <a:t>. </a:t>
            </a:r>
          </a:p>
          <a:p>
            <a:pPr algn="just"/>
            <a:endParaRPr lang="es-ES" sz="1600" dirty="0">
              <a:latin typeface="Arial Narrow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The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specialized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courts</a:t>
            </a:r>
            <a:r>
              <a:rPr lang="es-ES" sz="1600" dirty="0">
                <a:latin typeface="Arial Narrow" pitchFamily="34" charset="0"/>
              </a:rPr>
              <a:t> are </a:t>
            </a:r>
            <a:r>
              <a:rPr lang="es-ES" sz="1600" dirty="0" err="1">
                <a:latin typeface="Arial Narrow" pitchFamily="34" charset="0"/>
              </a:rPr>
              <a:t>still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far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from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giving</a:t>
            </a:r>
            <a:r>
              <a:rPr lang="es-ES" sz="1600" dirty="0">
                <a:latin typeface="Arial Narrow" pitchFamily="34" charset="0"/>
              </a:rPr>
              <a:t> a </a:t>
            </a:r>
            <a:r>
              <a:rPr lang="es-ES" sz="1600" dirty="0" err="1">
                <a:latin typeface="Arial Narrow" pitchFamily="34" charset="0"/>
              </a:rPr>
              <a:t>victim</a:t>
            </a:r>
            <a:r>
              <a:rPr lang="es-ES" sz="1600" dirty="0">
                <a:latin typeface="Arial Narrow" pitchFamily="34" charset="0"/>
              </a:rPr>
              <a:t> of constatan </a:t>
            </a:r>
            <a:r>
              <a:rPr lang="es-ES" sz="1600" dirty="0" err="1">
                <a:latin typeface="Arial Narrow" pitchFamily="34" charset="0"/>
              </a:rPr>
              <a:t>infringement</a:t>
            </a:r>
            <a:r>
              <a:rPr lang="es-ES" sz="1600" dirty="0">
                <a:latin typeface="Arial Narrow" pitchFamily="34" charset="0"/>
              </a:rPr>
              <a:t> of </a:t>
            </a:r>
            <a:r>
              <a:rPr lang="es-ES" sz="1600" dirty="0" err="1">
                <a:latin typeface="Arial Narrow" pitchFamily="34" charset="0"/>
              </a:rPr>
              <a:t>her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rights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the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answer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she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deserve</a:t>
            </a:r>
            <a:r>
              <a:rPr lang="es-ES" sz="1600" dirty="0">
                <a:latin typeface="Arial Narrow" pitchFamily="34" charset="0"/>
              </a:rPr>
              <a:t> and </a:t>
            </a:r>
            <a:r>
              <a:rPr lang="es-ES" sz="1600" dirty="0" err="1">
                <a:latin typeface="Arial Narrow" pitchFamily="34" charset="0"/>
              </a:rPr>
              <a:t>is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due</a:t>
            </a:r>
            <a:r>
              <a:rPr lang="es-ES" sz="1600" dirty="0">
                <a:latin typeface="Arial Narrow" pitchFamily="34" charset="0"/>
              </a:rPr>
              <a:t>, </a:t>
            </a:r>
            <a:r>
              <a:rPr lang="es-ES" sz="1600" dirty="0" err="1">
                <a:latin typeface="Arial Narrow" pitchFamily="34" charset="0"/>
              </a:rPr>
              <a:t>for</a:t>
            </a:r>
            <a:r>
              <a:rPr lang="es-ES" sz="1600" dirty="0">
                <a:latin typeface="Arial Narrow" pitchFamily="34" charset="0"/>
              </a:rPr>
              <a:t> </a:t>
            </a:r>
            <a:r>
              <a:rPr lang="es-ES" sz="1600" dirty="0" err="1">
                <a:latin typeface="Arial Narrow" pitchFamily="34" charset="0"/>
              </a:rPr>
              <a:t>justice</a:t>
            </a:r>
            <a:r>
              <a:rPr lang="es-ES" sz="1600" dirty="0">
                <a:latin typeface="Arial Narrow" pitchFamily="34" charset="0"/>
              </a:rPr>
              <a:t>, </a:t>
            </a:r>
            <a:r>
              <a:rPr lang="es-ES" sz="1600" dirty="0" err="1">
                <a:latin typeface="Arial Narrow" pitchFamily="34" charset="0"/>
              </a:rPr>
              <a:t>ethics</a:t>
            </a:r>
            <a:r>
              <a:rPr lang="es-ES" sz="1600" dirty="0">
                <a:latin typeface="Arial Narrow" pitchFamily="34" charset="0"/>
              </a:rPr>
              <a:t> and social </a:t>
            </a:r>
            <a:r>
              <a:rPr lang="es-ES" sz="1600" dirty="0" err="1">
                <a:latin typeface="Arial Narrow" pitchFamily="34" charset="0"/>
              </a:rPr>
              <a:t>responsability´s</a:t>
            </a:r>
            <a:r>
              <a:rPr lang="es-ES" sz="1600" dirty="0">
                <a:latin typeface="Arial Narrow" pitchFamily="34" charset="0"/>
              </a:rPr>
              <a:t> sake.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s-ES" sz="3200" dirty="0" err="1">
                <a:latin typeface="Arial Narrow" pitchFamily="34" charset="0"/>
              </a:rPr>
              <a:t>Spanish</a:t>
            </a:r>
            <a:r>
              <a:rPr lang="es-ES" sz="3200" dirty="0">
                <a:latin typeface="Arial Narrow" pitchFamily="34" charset="0"/>
              </a:rPr>
              <a:t> Model-Domestic </a:t>
            </a:r>
            <a:r>
              <a:rPr lang="es-ES" sz="3200" dirty="0" err="1">
                <a:latin typeface="Arial Narrow" pitchFamily="34" charset="0"/>
              </a:rPr>
              <a:t>Violence</a:t>
            </a:r>
            <a:r>
              <a:rPr lang="es-ES" sz="3200" dirty="0">
                <a:latin typeface="Arial Narrow" pitchFamily="34" charset="0"/>
              </a:rPr>
              <a:t>:</a:t>
            </a:r>
            <a:br>
              <a:rPr lang="es-ES" sz="3200" dirty="0">
                <a:latin typeface="Arial Narrow" pitchFamily="34" charset="0"/>
              </a:rPr>
            </a:br>
            <a:r>
              <a:rPr lang="es-ES" sz="3200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Victim´s</a:t>
            </a:r>
            <a:r>
              <a:rPr lang="es-ES" sz="3200" b="1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Rights</a:t>
            </a:r>
            <a:endParaRPr lang="es-ES" sz="32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Model-Domestic</a:t>
            </a:r>
            <a:r>
              <a:rPr lang="es-ES" dirty="0"/>
              <a:t> </a:t>
            </a:r>
            <a:r>
              <a:rPr lang="es-ES" dirty="0" err="1"/>
              <a:t>Violence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67544" y="148478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b="1" dirty="0">
                <a:latin typeface="Arial Narrow" pitchFamily="34" charset="0"/>
              </a:rPr>
              <a:t>2. </a:t>
            </a:r>
            <a:r>
              <a:rPr lang="es-ES" b="1" dirty="0" err="1">
                <a:latin typeface="Arial Narrow" pitchFamily="34" charset="0"/>
              </a:rPr>
              <a:t>Guarrantee</a:t>
            </a:r>
            <a:r>
              <a:rPr lang="es-ES" b="1" dirty="0">
                <a:latin typeface="Arial Narrow" pitchFamily="34" charset="0"/>
              </a:rPr>
              <a:t> of </a:t>
            </a:r>
            <a:r>
              <a:rPr lang="es-ES" b="1" dirty="0" err="1">
                <a:latin typeface="Arial Narrow" pitchFamily="34" charset="0"/>
              </a:rPr>
              <a:t>Victims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Rights</a:t>
            </a:r>
            <a:r>
              <a:rPr lang="es-ES" b="1" dirty="0">
                <a:latin typeface="Arial Narrow" pitchFamily="34" charset="0"/>
              </a:rPr>
              <a:t>: </a:t>
            </a:r>
            <a:r>
              <a:rPr lang="es-ES" dirty="0">
                <a:latin typeface="Arial Narrow" pitchFamily="34" charset="0"/>
              </a:rPr>
              <a:t>“</a:t>
            </a:r>
            <a:r>
              <a:rPr lang="es-ES" dirty="0" err="1">
                <a:latin typeface="Arial Narrow" pitchFamily="34" charset="0"/>
              </a:rPr>
              <a:t>to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helping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them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to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put</a:t>
            </a:r>
            <a:r>
              <a:rPr lang="es-ES" dirty="0">
                <a:latin typeface="Arial Narrow" pitchFamily="34" charset="0"/>
              </a:rPr>
              <a:t> and </a:t>
            </a:r>
            <a:r>
              <a:rPr lang="es-ES" dirty="0" err="1">
                <a:latin typeface="Arial Narrow" pitchFamily="34" charset="0"/>
              </a:rPr>
              <a:t>end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to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the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violent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relationship</a:t>
            </a:r>
            <a:r>
              <a:rPr lang="es-ES" dirty="0">
                <a:latin typeface="Arial Narrow" pitchFamily="34" charset="0"/>
              </a:rPr>
              <a:t> and resume </a:t>
            </a:r>
            <a:r>
              <a:rPr lang="es-ES" dirty="0" err="1">
                <a:latin typeface="Arial Narrow" pitchFamily="34" charset="0"/>
              </a:rPr>
              <a:t>their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life</a:t>
            </a:r>
            <a:r>
              <a:rPr lang="es-ES" dirty="0">
                <a:latin typeface="Arial Narrow" pitchFamily="34" charset="0"/>
              </a:rPr>
              <a:t> plan”</a:t>
            </a:r>
          </a:p>
          <a:p>
            <a:pPr marL="342900" indent="-342900">
              <a:buFont typeface="Arial" pitchFamily="34" charset="0"/>
              <a:buChar char="•"/>
            </a:pPr>
            <a:endParaRPr lang="es-ES" dirty="0">
              <a:latin typeface="Arial Narrow" pitchFamily="34" charset="0"/>
            </a:endParaRPr>
          </a:p>
        </p:txBody>
      </p:sp>
      <p:pic>
        <p:nvPicPr>
          <p:cNvPr id="23554" name="Picture 2" descr="Resultado de imagen de Derecho Vïctimas de Violencia de Gén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2276475" cy="3019425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539552" y="2060848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itchFamily="2" charset="2"/>
              <a:buChar char="Ø"/>
            </a:pPr>
            <a:r>
              <a:rPr lang="es-ES" dirty="0">
                <a:latin typeface="Arial Narrow" pitchFamily="34" charset="0"/>
              </a:rPr>
              <a:t> 	 “</a:t>
            </a:r>
            <a:r>
              <a:rPr lang="es-ES" dirty="0" err="1">
                <a:latin typeface="Arial Narrow" pitchFamily="34" charset="0"/>
              </a:rPr>
              <a:t>These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rights</a:t>
            </a:r>
            <a:r>
              <a:rPr lang="es-ES" dirty="0">
                <a:latin typeface="Arial Narrow" pitchFamily="34" charset="0"/>
              </a:rPr>
              <a:t> are universal, in </a:t>
            </a:r>
            <a:r>
              <a:rPr lang="es-ES" dirty="0" err="1">
                <a:latin typeface="Arial Narrow" pitchFamily="34" charset="0"/>
              </a:rPr>
              <a:t>the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sense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that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they</a:t>
            </a:r>
            <a:r>
              <a:rPr lang="es-ES" dirty="0">
                <a:latin typeface="Arial Narrow" pitchFamily="34" charset="0"/>
              </a:rPr>
              <a:t> are </a:t>
            </a:r>
            <a:r>
              <a:rPr lang="es-ES" dirty="0" err="1">
                <a:latin typeface="Arial Narrow" pitchFamily="34" charset="0"/>
              </a:rPr>
              <a:t>guaranteed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to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all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women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who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have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suffered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acts</a:t>
            </a:r>
            <a:r>
              <a:rPr lang="es-ES" dirty="0">
                <a:latin typeface="Arial Narrow" pitchFamily="34" charset="0"/>
              </a:rPr>
              <a:t> of </a:t>
            </a:r>
            <a:r>
              <a:rPr lang="es-ES" dirty="0" err="1">
                <a:latin typeface="Arial Narrow" pitchFamily="34" charset="0"/>
              </a:rPr>
              <a:t>domestic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violence</a:t>
            </a:r>
            <a:r>
              <a:rPr lang="es-ES" dirty="0">
                <a:latin typeface="Arial Narrow" pitchFamily="34" charset="0"/>
              </a:rPr>
              <a:t>, </a:t>
            </a:r>
            <a:r>
              <a:rPr lang="es-ES" b="1" dirty="0" err="1">
                <a:latin typeface="Arial Narrow" pitchFamily="34" charset="0"/>
              </a:rPr>
              <a:t>regardless</a:t>
            </a:r>
            <a:r>
              <a:rPr lang="es-ES" b="1" dirty="0">
                <a:latin typeface="Arial Narrow" pitchFamily="34" charset="0"/>
              </a:rPr>
              <a:t> of </a:t>
            </a:r>
            <a:r>
              <a:rPr lang="es-ES" b="1" dirty="0" err="1">
                <a:latin typeface="Arial Narrow" pitchFamily="34" charset="0"/>
              </a:rPr>
              <a:t>their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origin</a:t>
            </a:r>
            <a:r>
              <a:rPr lang="es-ES" b="1" dirty="0">
                <a:latin typeface="Arial Narrow" pitchFamily="34" charset="0"/>
              </a:rPr>
              <a:t>, </a:t>
            </a:r>
            <a:r>
              <a:rPr lang="es-ES" b="1" dirty="0" err="1">
                <a:latin typeface="Arial Narrow" pitchFamily="34" charset="0"/>
              </a:rPr>
              <a:t>religion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or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any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other</a:t>
            </a:r>
            <a:r>
              <a:rPr lang="es-ES" b="1" dirty="0">
                <a:latin typeface="Arial Narrow" pitchFamily="34" charset="0"/>
              </a:rPr>
              <a:t> personal </a:t>
            </a:r>
            <a:r>
              <a:rPr lang="es-ES" b="1" dirty="0" err="1">
                <a:latin typeface="Arial Narrow" pitchFamily="34" charset="0"/>
              </a:rPr>
              <a:t>or</a:t>
            </a:r>
            <a:r>
              <a:rPr lang="es-ES" b="1" dirty="0">
                <a:latin typeface="Arial Narrow" pitchFamily="34" charset="0"/>
              </a:rPr>
              <a:t> social status </a:t>
            </a:r>
            <a:r>
              <a:rPr lang="es-ES" b="1" dirty="0" err="1">
                <a:latin typeface="Arial Narrow" pitchFamily="34" charset="0"/>
              </a:rPr>
              <a:t>or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ciscunstance</a:t>
            </a:r>
            <a:r>
              <a:rPr lang="es-ES" dirty="0">
                <a:latin typeface="Arial Narrow" pitchFamily="34" charset="0"/>
              </a:rPr>
              <a:t>”</a:t>
            </a:r>
          </a:p>
          <a:p>
            <a:pPr marL="800100" lvl="1" indent="-342900" algn="just"/>
            <a:endParaRPr lang="es-ES" b="1" dirty="0">
              <a:latin typeface="Arial Narrow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059832" y="3140968"/>
            <a:ext cx="5616624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Right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to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information</a:t>
            </a: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Right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to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comprehensive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social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assistance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: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assistance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emergency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support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and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shelter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and full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recovery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Right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to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immediate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and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specialised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legal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aid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Righ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of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residence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and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work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authorisation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irrespetive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of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migrant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women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reunited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with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their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husband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or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partner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Length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of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the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authorisation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5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years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. </a:t>
            </a: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Right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to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temporary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residence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and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work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authorisation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on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grounds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of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expectional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circumstances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Right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to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protection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And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Right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to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Times New Roman" pitchFamily="18" charset="0"/>
              </a:rPr>
              <a:t>asylum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Arial" pitchFamily="34" charset="0"/>
                <a:cs typeface="Times New Roman" pitchFamily="18" charset="0"/>
              </a:rPr>
              <a:t>. 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s-ES" sz="3200" dirty="0" err="1">
                <a:latin typeface="Arial Narrow" pitchFamily="34" charset="0"/>
              </a:rPr>
              <a:t>Spanish</a:t>
            </a:r>
            <a:r>
              <a:rPr lang="es-ES" sz="3200" dirty="0">
                <a:latin typeface="Arial Narrow" pitchFamily="34" charset="0"/>
              </a:rPr>
              <a:t> Model-Domestic </a:t>
            </a:r>
            <a:r>
              <a:rPr lang="es-ES" sz="3200" dirty="0" err="1">
                <a:latin typeface="Arial Narrow" pitchFamily="34" charset="0"/>
              </a:rPr>
              <a:t>Violence</a:t>
            </a:r>
            <a:r>
              <a:rPr lang="es-ES" sz="3200" dirty="0">
                <a:latin typeface="Arial Narrow" pitchFamily="34" charset="0"/>
              </a:rPr>
              <a:t>:</a:t>
            </a:r>
            <a:br>
              <a:rPr lang="es-ES" sz="3200" dirty="0">
                <a:latin typeface="Arial Narrow" pitchFamily="34" charset="0"/>
              </a:rPr>
            </a:br>
            <a:r>
              <a:rPr lang="es-ES" sz="3200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Assistance</a:t>
            </a:r>
            <a:r>
              <a:rPr lang="es-ES" sz="3200" b="1" dirty="0">
                <a:latin typeface="Arial Narrow" pitchFamily="34" charset="0"/>
              </a:rPr>
              <a:t>, </a:t>
            </a:r>
            <a:r>
              <a:rPr lang="es-ES" sz="3200" b="1" dirty="0" err="1">
                <a:latin typeface="Arial Narrow" pitchFamily="34" charset="0"/>
              </a:rPr>
              <a:t>emergency</a:t>
            </a:r>
            <a:r>
              <a:rPr lang="es-ES" sz="3200" b="1" dirty="0">
                <a:latin typeface="Arial Narrow" pitchFamily="34" charset="0"/>
              </a:rPr>
              <a:t>, </a:t>
            </a:r>
            <a:r>
              <a:rPr lang="es-ES" sz="3200" b="1" dirty="0" err="1">
                <a:latin typeface="Arial Narrow" pitchFamily="34" charset="0"/>
              </a:rPr>
              <a:t>support</a:t>
            </a:r>
            <a:r>
              <a:rPr lang="es-ES" sz="3200" b="1" dirty="0">
                <a:latin typeface="Arial Narrow" pitchFamily="34" charset="0"/>
              </a:rPr>
              <a:t> and </a:t>
            </a:r>
            <a:r>
              <a:rPr lang="es-ES" sz="3200" b="1" dirty="0" err="1">
                <a:latin typeface="Arial Narrow" pitchFamily="34" charset="0"/>
              </a:rPr>
              <a:t>shelter</a:t>
            </a:r>
            <a:r>
              <a:rPr lang="es-ES" sz="3200" b="1" dirty="0">
                <a:latin typeface="Arial Narrow" pitchFamily="34" charset="0"/>
              </a:rPr>
              <a:t> </a:t>
            </a:r>
            <a:endParaRPr lang="es-ES" sz="32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Model-Domestic</a:t>
            </a:r>
            <a:r>
              <a:rPr lang="es-ES" dirty="0"/>
              <a:t> </a:t>
            </a:r>
            <a:r>
              <a:rPr lang="es-ES" dirty="0" err="1"/>
              <a:t>Violence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971600" y="162880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latin typeface="Arial Narrow" pitchFamily="34" charset="0"/>
              </a:rPr>
              <a:t>Autonomous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Community</a:t>
            </a:r>
            <a:r>
              <a:rPr lang="es-ES" b="1" dirty="0">
                <a:latin typeface="Arial Narrow" pitchFamily="34" charset="0"/>
              </a:rPr>
              <a:t> of Madrid</a:t>
            </a:r>
          </a:p>
          <a:p>
            <a:pPr algn="ctr"/>
            <a:r>
              <a:rPr lang="es-ES" b="1" dirty="0">
                <a:latin typeface="Arial Narrow" pitchFamily="34" charset="0"/>
              </a:rPr>
              <a:t>Madrid </a:t>
            </a:r>
            <a:r>
              <a:rPr lang="es-ES" b="1" dirty="0" err="1">
                <a:latin typeface="Arial Narrow" pitchFamily="34" charset="0"/>
              </a:rPr>
              <a:t>Municipality</a:t>
            </a:r>
            <a:r>
              <a:rPr lang="es-ES" b="1" dirty="0">
                <a:latin typeface="Arial Narrow" pitchFamily="34" charset="0"/>
              </a:rPr>
              <a:t>: </a:t>
            </a:r>
            <a:r>
              <a:rPr lang="es-ES" dirty="0"/>
              <a:t> </a:t>
            </a:r>
          </a:p>
          <a:p>
            <a:pPr algn="ctr"/>
            <a:r>
              <a:rPr lang="es-ES" dirty="0" err="1"/>
              <a:t>assisance</a:t>
            </a:r>
            <a:r>
              <a:rPr lang="es-ES" dirty="0"/>
              <a:t>, </a:t>
            </a:r>
            <a:r>
              <a:rPr lang="es-ES" dirty="0" err="1"/>
              <a:t>emergency</a:t>
            </a:r>
            <a:r>
              <a:rPr lang="es-ES" dirty="0"/>
              <a:t>, </a:t>
            </a:r>
            <a:r>
              <a:rPr lang="es-ES" dirty="0" err="1"/>
              <a:t>support</a:t>
            </a:r>
            <a:r>
              <a:rPr lang="es-ES" dirty="0"/>
              <a:t> and </a:t>
            </a:r>
            <a:r>
              <a:rPr lang="es-ES" dirty="0" err="1"/>
              <a:t>shelter</a:t>
            </a:r>
            <a:r>
              <a:rPr lang="es-ES" dirty="0"/>
              <a:t> and full </a:t>
            </a:r>
            <a:r>
              <a:rPr lang="es-ES" dirty="0" err="1"/>
              <a:t>recovery</a:t>
            </a:r>
            <a:endParaRPr lang="es-ES" b="1" dirty="0">
              <a:latin typeface="Arial Narrow" pitchFamily="34" charset="0"/>
            </a:endParaRPr>
          </a:p>
        </p:txBody>
      </p:sp>
      <p:pic>
        <p:nvPicPr>
          <p:cNvPr id="24581" name="Picture 5" descr="Resultado de imagen de No es No Violencia de Género Ayuntamiento de Mad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2601299" cy="3600000"/>
          </a:xfrm>
          <a:prstGeom prst="rect">
            <a:avLst/>
          </a:prstGeom>
          <a:noFill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/>
          <a:srcRect l="3375" t="14002" r="3239" b="5990"/>
          <a:stretch>
            <a:fillRect/>
          </a:stretch>
        </p:blipFill>
        <p:spPr bwMode="auto">
          <a:xfrm>
            <a:off x="2915816" y="3068960"/>
            <a:ext cx="59766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s-ES" sz="3200" dirty="0" err="1">
                <a:latin typeface="Arial Narrow" pitchFamily="34" charset="0"/>
              </a:rPr>
              <a:t>Spanish</a:t>
            </a:r>
            <a:r>
              <a:rPr lang="es-ES" sz="3200" dirty="0">
                <a:latin typeface="Arial Narrow" pitchFamily="34" charset="0"/>
              </a:rPr>
              <a:t> Model-Domestic </a:t>
            </a:r>
            <a:r>
              <a:rPr lang="es-ES" sz="3200" dirty="0" err="1">
                <a:latin typeface="Arial Narrow" pitchFamily="34" charset="0"/>
              </a:rPr>
              <a:t>Violence</a:t>
            </a:r>
            <a:r>
              <a:rPr lang="es-ES" sz="3200" dirty="0">
                <a:latin typeface="Arial Narrow" pitchFamily="34" charset="0"/>
              </a:rPr>
              <a:t>:</a:t>
            </a:r>
            <a:br>
              <a:rPr lang="es-ES" sz="3200" dirty="0">
                <a:latin typeface="Arial Narrow" pitchFamily="34" charset="0"/>
              </a:rPr>
            </a:br>
            <a:r>
              <a:rPr lang="es-ES" sz="3200" dirty="0">
                <a:latin typeface="Arial Narrow" pitchFamily="34" charset="0"/>
              </a:rPr>
              <a:t> </a:t>
            </a:r>
            <a:r>
              <a:rPr lang="es-ES" sz="3200" b="1" dirty="0" err="1">
                <a:latin typeface="Arial Narrow" pitchFamily="34" charset="0"/>
              </a:rPr>
              <a:t>Assistance</a:t>
            </a:r>
            <a:r>
              <a:rPr lang="es-ES" sz="3200" b="1" dirty="0">
                <a:latin typeface="Arial Narrow" pitchFamily="34" charset="0"/>
              </a:rPr>
              <a:t>, </a:t>
            </a:r>
            <a:r>
              <a:rPr lang="es-ES" sz="3200" b="1" dirty="0" err="1">
                <a:latin typeface="Arial Narrow" pitchFamily="34" charset="0"/>
              </a:rPr>
              <a:t>emergency</a:t>
            </a:r>
            <a:r>
              <a:rPr lang="es-ES" sz="3200" b="1" dirty="0">
                <a:latin typeface="Arial Narrow" pitchFamily="34" charset="0"/>
              </a:rPr>
              <a:t>, </a:t>
            </a:r>
            <a:r>
              <a:rPr lang="es-ES" sz="3200" b="1" dirty="0" err="1">
                <a:latin typeface="Arial Narrow" pitchFamily="34" charset="0"/>
              </a:rPr>
              <a:t>support</a:t>
            </a:r>
            <a:r>
              <a:rPr lang="es-ES" sz="3200" b="1" dirty="0">
                <a:latin typeface="Arial Narrow" pitchFamily="34" charset="0"/>
              </a:rPr>
              <a:t> and </a:t>
            </a:r>
            <a:r>
              <a:rPr lang="es-ES" sz="3200" b="1" dirty="0" err="1">
                <a:latin typeface="Arial Narrow" pitchFamily="34" charset="0"/>
              </a:rPr>
              <a:t>shelter</a:t>
            </a:r>
            <a:r>
              <a:rPr lang="es-ES" sz="3200" b="1" dirty="0">
                <a:latin typeface="Arial Narrow" pitchFamily="34" charset="0"/>
              </a:rPr>
              <a:t> </a:t>
            </a:r>
            <a:endParaRPr lang="es-ES" sz="3200" b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Model-Domestic</a:t>
            </a:r>
            <a:r>
              <a:rPr lang="es-ES" dirty="0"/>
              <a:t> </a:t>
            </a:r>
            <a:r>
              <a:rPr lang="es-ES" dirty="0" err="1"/>
              <a:t>Violence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6595-58D3-4A03-8A17-727B4CAA30D5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971600" y="1628800"/>
            <a:ext cx="6984776" cy="92333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latin typeface="Arial Narrow" pitchFamily="34" charset="0"/>
              </a:rPr>
              <a:t>Autonomous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Community</a:t>
            </a:r>
            <a:r>
              <a:rPr lang="es-ES" b="1" dirty="0">
                <a:latin typeface="Arial Narrow" pitchFamily="34" charset="0"/>
              </a:rPr>
              <a:t> of Madrid</a:t>
            </a:r>
          </a:p>
          <a:p>
            <a:pPr algn="ctr"/>
            <a:r>
              <a:rPr lang="es-ES" b="1" dirty="0">
                <a:latin typeface="Arial Narrow" pitchFamily="34" charset="0"/>
              </a:rPr>
              <a:t>Madrid </a:t>
            </a:r>
            <a:r>
              <a:rPr lang="es-ES" b="1" dirty="0" err="1">
                <a:latin typeface="Arial Narrow" pitchFamily="34" charset="0"/>
              </a:rPr>
              <a:t>Municipality</a:t>
            </a:r>
            <a:r>
              <a:rPr lang="es-ES" b="1" dirty="0">
                <a:latin typeface="Arial Narrow" pitchFamily="34" charset="0"/>
              </a:rPr>
              <a:t>: </a:t>
            </a:r>
            <a:r>
              <a:rPr lang="es-ES" dirty="0"/>
              <a:t> </a:t>
            </a:r>
          </a:p>
          <a:p>
            <a:pPr algn="ctr"/>
            <a:r>
              <a:rPr lang="es-ES" dirty="0" err="1"/>
              <a:t>assistance</a:t>
            </a:r>
            <a:r>
              <a:rPr lang="es-ES" dirty="0"/>
              <a:t>, </a:t>
            </a:r>
            <a:r>
              <a:rPr lang="es-ES" dirty="0" err="1"/>
              <a:t>emergency</a:t>
            </a:r>
            <a:r>
              <a:rPr lang="es-ES" dirty="0"/>
              <a:t>, </a:t>
            </a:r>
            <a:r>
              <a:rPr lang="es-ES" dirty="0" err="1"/>
              <a:t>support</a:t>
            </a:r>
            <a:r>
              <a:rPr lang="es-ES" dirty="0"/>
              <a:t> and </a:t>
            </a:r>
            <a:r>
              <a:rPr lang="es-ES" dirty="0" err="1"/>
              <a:t>shelter</a:t>
            </a:r>
            <a:r>
              <a:rPr lang="es-ES" dirty="0"/>
              <a:t> and full </a:t>
            </a:r>
            <a:r>
              <a:rPr lang="es-ES" dirty="0" err="1"/>
              <a:t>recovery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2780928"/>
            <a:ext cx="8280920" cy="31393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>
                <a:latin typeface="Arial Narrow" pitchFamily="34" charset="0"/>
              </a:rPr>
              <a:t>  </a:t>
            </a:r>
            <a:r>
              <a:rPr lang="es-ES" b="1" dirty="0">
                <a:latin typeface="Arial Narrow" pitchFamily="34" charset="0"/>
              </a:rPr>
              <a:t>012 Mujer</a:t>
            </a:r>
            <a:r>
              <a:rPr lang="es-ES" dirty="0">
                <a:latin typeface="Arial Narrow" pitchFamily="34" charset="0"/>
              </a:rPr>
              <a:t>: </a:t>
            </a:r>
            <a:r>
              <a:rPr lang="es-ES" dirty="0" err="1">
                <a:latin typeface="Arial Narrow" pitchFamily="34" charset="0"/>
              </a:rPr>
              <a:t>phone</a:t>
            </a:r>
            <a:r>
              <a:rPr lang="es-ES" dirty="0">
                <a:latin typeface="Arial Narrow" pitchFamily="34" charset="0"/>
              </a:rPr>
              <a:t> line</a:t>
            </a:r>
          </a:p>
          <a:p>
            <a:pPr>
              <a:buFont typeface="Wingdings" pitchFamily="2" charset="2"/>
              <a:buChar char="Ø"/>
            </a:pPr>
            <a:r>
              <a:rPr lang="es-ES" b="1" dirty="0">
                <a:latin typeface="Arial Narrow" pitchFamily="34" charset="0"/>
              </a:rPr>
              <a:t>  S.A.VG 24: </a:t>
            </a:r>
            <a:r>
              <a:rPr lang="es-ES" dirty="0" err="1">
                <a:latin typeface="Arial Narrow" pitchFamily="34" charset="0"/>
              </a:rPr>
              <a:t>hours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service</a:t>
            </a:r>
            <a:r>
              <a:rPr lang="es-ES" dirty="0">
                <a:latin typeface="Arial Narrow" pitchFamily="34" charset="0"/>
              </a:rPr>
              <a:t> (</a:t>
            </a:r>
            <a:r>
              <a:rPr lang="es-ES" dirty="0" err="1">
                <a:latin typeface="Arial Narrow" pitchFamily="34" charset="0"/>
              </a:rPr>
              <a:t>Support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Service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for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Women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Victims</a:t>
            </a:r>
            <a:r>
              <a:rPr lang="es-ES" dirty="0">
                <a:latin typeface="Arial Narrow" pitchFamily="34" charset="0"/>
              </a:rPr>
              <a:t> of </a:t>
            </a:r>
            <a:r>
              <a:rPr lang="es-ES" dirty="0" err="1">
                <a:latin typeface="Arial Narrow" pitchFamily="34" charset="0"/>
              </a:rPr>
              <a:t>Domestic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Violence</a:t>
            </a:r>
            <a:r>
              <a:rPr lang="es-ES" dirty="0">
                <a:latin typeface="Arial Narrow" pitchFamily="34" charset="0"/>
              </a:rPr>
              <a:t>): </a:t>
            </a:r>
            <a:r>
              <a:rPr lang="es-ES" dirty="0" err="1">
                <a:latin typeface="Arial Narrow" pitchFamily="34" charset="0"/>
              </a:rPr>
              <a:t>emergency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service</a:t>
            </a:r>
            <a:endParaRPr lang="es-ES" dirty="0">
              <a:latin typeface="Arial Narrow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s-ES" b="1" dirty="0">
                <a:latin typeface="Arial Narrow" pitchFamily="34" charset="0"/>
              </a:rPr>
              <a:t> Municipal </a:t>
            </a:r>
            <a:r>
              <a:rPr lang="es-ES" b="1" dirty="0" err="1">
                <a:latin typeface="Arial Narrow" pitchFamily="34" charset="0"/>
              </a:rPr>
              <a:t>Points</a:t>
            </a:r>
            <a:r>
              <a:rPr lang="es-ES" b="1" dirty="0">
                <a:latin typeface="Arial Narrow" pitchFamily="34" charset="0"/>
              </a:rPr>
              <a:t> of </a:t>
            </a:r>
            <a:r>
              <a:rPr lang="es-ES" b="1" dirty="0" err="1">
                <a:latin typeface="Arial Narrow" pitchFamily="34" charset="0"/>
              </a:rPr>
              <a:t>the</a:t>
            </a:r>
            <a:r>
              <a:rPr lang="es-ES" b="1" dirty="0">
                <a:latin typeface="Arial Narrow" pitchFamily="34" charset="0"/>
              </a:rPr>
              <a:t> Regional </a:t>
            </a:r>
            <a:r>
              <a:rPr lang="es-ES" b="1" dirty="0" err="1">
                <a:latin typeface="Arial Narrow" pitchFamily="34" charset="0"/>
              </a:rPr>
              <a:t>Observatory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on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Gender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Violence</a:t>
            </a:r>
            <a:r>
              <a:rPr lang="es-ES" dirty="0">
                <a:latin typeface="Arial Narrow" pitchFamily="34" charset="0"/>
              </a:rPr>
              <a:t>: </a:t>
            </a:r>
            <a:r>
              <a:rPr lang="es-ES" dirty="0" err="1">
                <a:latin typeface="Arial Narrow" pitchFamily="34" charset="0"/>
              </a:rPr>
              <a:t>They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offer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information</a:t>
            </a:r>
            <a:r>
              <a:rPr lang="es-ES" dirty="0">
                <a:latin typeface="Arial Narrow" pitchFamily="34" charset="0"/>
              </a:rPr>
              <a:t>, </a:t>
            </a:r>
            <a:r>
              <a:rPr lang="es-ES" dirty="0" err="1">
                <a:latin typeface="Arial Narrow" pitchFamily="34" charset="0"/>
              </a:rPr>
              <a:t>orientation</a:t>
            </a:r>
            <a:r>
              <a:rPr lang="es-ES" dirty="0">
                <a:latin typeface="Arial Narrow" pitchFamily="34" charset="0"/>
              </a:rPr>
              <a:t>, </a:t>
            </a:r>
            <a:r>
              <a:rPr lang="es-ES" dirty="0" err="1">
                <a:latin typeface="Arial Narrow" pitchFamily="34" charset="0"/>
              </a:rPr>
              <a:t>psycological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care</a:t>
            </a:r>
            <a:r>
              <a:rPr lang="es-ES" dirty="0">
                <a:latin typeface="Arial Narrow" pitchFamily="34" charset="0"/>
              </a:rPr>
              <a:t> and labor </a:t>
            </a:r>
            <a:r>
              <a:rPr lang="es-ES" dirty="0" err="1">
                <a:latin typeface="Arial Narrow" pitchFamily="34" charset="0"/>
              </a:rPr>
              <a:t>law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services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for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victims</a:t>
            </a:r>
            <a:r>
              <a:rPr lang="es-ES" dirty="0">
                <a:latin typeface="Arial Narrow" pitchFamily="34" charset="0"/>
              </a:rPr>
              <a:t> of </a:t>
            </a:r>
            <a:r>
              <a:rPr lang="es-ES" dirty="0" err="1">
                <a:latin typeface="Arial Narrow" pitchFamily="34" charset="0"/>
              </a:rPr>
              <a:t>domestic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violence</a:t>
            </a:r>
            <a:r>
              <a:rPr lang="es-ES" dirty="0">
                <a:latin typeface="Arial Narrow" pitchFamily="34" charset="0"/>
              </a:rPr>
              <a:t> at a local (</a:t>
            </a:r>
            <a:r>
              <a:rPr lang="es-ES" dirty="0" err="1">
                <a:latin typeface="Arial Narrow" pitchFamily="34" charset="0"/>
              </a:rPr>
              <a:t>municipality</a:t>
            </a:r>
            <a:r>
              <a:rPr lang="es-ES" dirty="0">
                <a:latin typeface="Arial Narrow" pitchFamily="34" charset="0"/>
              </a:rPr>
              <a:t>) </a:t>
            </a:r>
            <a:r>
              <a:rPr lang="es-ES" dirty="0" err="1">
                <a:latin typeface="Arial Narrow" pitchFamily="34" charset="0"/>
              </a:rPr>
              <a:t>level</a:t>
            </a:r>
            <a:r>
              <a:rPr lang="es-ES" dirty="0">
                <a:latin typeface="Arial Narrow" pitchFamily="34" charset="0"/>
              </a:rPr>
              <a:t>. </a:t>
            </a:r>
          </a:p>
          <a:p>
            <a:pPr lvl="0">
              <a:buFont typeface="Wingdings" pitchFamily="2" charset="2"/>
              <a:buChar char="Ø"/>
            </a:pP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The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shelters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for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victims</a:t>
            </a:r>
            <a:r>
              <a:rPr lang="es-ES" b="1" dirty="0">
                <a:latin typeface="Arial Narrow" pitchFamily="34" charset="0"/>
              </a:rPr>
              <a:t> of </a:t>
            </a:r>
            <a:r>
              <a:rPr lang="es-ES" b="1" dirty="0" err="1">
                <a:latin typeface="Arial Narrow" pitchFamily="34" charset="0"/>
              </a:rPr>
              <a:t>domestic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violence</a:t>
            </a:r>
            <a:r>
              <a:rPr lang="es-ES" dirty="0">
                <a:latin typeface="Arial Narrow" pitchFamily="34" charset="0"/>
              </a:rPr>
              <a:t>: </a:t>
            </a:r>
            <a:r>
              <a:rPr lang="es-ES" dirty="0" err="1">
                <a:latin typeface="Arial Narrow" pitchFamily="34" charset="0"/>
              </a:rPr>
              <a:t>consist</a:t>
            </a:r>
            <a:r>
              <a:rPr lang="es-ES" dirty="0">
                <a:latin typeface="Arial Narrow" pitchFamily="34" charset="0"/>
              </a:rPr>
              <a:t> of </a:t>
            </a:r>
            <a:r>
              <a:rPr lang="es-ES" dirty="0" err="1">
                <a:latin typeface="Arial Narrow" pitchFamily="34" charset="0"/>
              </a:rPr>
              <a:t>specific</a:t>
            </a:r>
            <a:r>
              <a:rPr lang="es-ES" dirty="0">
                <a:latin typeface="Arial Narrow" pitchFamily="34" charset="0"/>
              </a:rPr>
              <a:t>, </a:t>
            </a:r>
            <a:r>
              <a:rPr lang="es-ES" dirty="0" err="1">
                <a:latin typeface="Arial Narrow" pitchFamily="34" charset="0"/>
              </a:rPr>
              <a:t>residential</a:t>
            </a:r>
            <a:r>
              <a:rPr lang="es-ES" dirty="0">
                <a:latin typeface="Arial Narrow" pitchFamily="34" charset="0"/>
              </a:rPr>
              <a:t> and non-</a:t>
            </a:r>
            <a:r>
              <a:rPr lang="es-ES" dirty="0" err="1">
                <a:latin typeface="Arial Narrow" pitchFamily="34" charset="0"/>
              </a:rPr>
              <a:t>residential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resources</a:t>
            </a:r>
            <a:r>
              <a:rPr lang="es-ES" dirty="0">
                <a:latin typeface="Arial Narrow" pitchFamily="34" charset="0"/>
              </a:rPr>
              <a:t>, </a:t>
            </a:r>
            <a:r>
              <a:rPr lang="es-ES" dirty="0" err="1">
                <a:latin typeface="Arial Narrow" pitchFamily="34" charset="0"/>
              </a:rPr>
              <a:t>intented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to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provide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comprehensive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care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for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women</a:t>
            </a:r>
            <a:r>
              <a:rPr lang="es-ES" dirty="0">
                <a:latin typeface="Arial Narrow" pitchFamily="34" charset="0"/>
              </a:rPr>
              <a:t>, </a:t>
            </a:r>
            <a:r>
              <a:rPr lang="es-ES" dirty="0" err="1">
                <a:latin typeface="Arial Narrow" pitchFamily="34" charset="0"/>
              </a:rPr>
              <a:t>children</a:t>
            </a:r>
            <a:r>
              <a:rPr lang="es-ES" dirty="0">
                <a:latin typeface="Arial Narrow" pitchFamily="34" charset="0"/>
              </a:rPr>
              <a:t> and </a:t>
            </a:r>
            <a:r>
              <a:rPr lang="es-ES" dirty="0" err="1">
                <a:latin typeface="Arial Narrow" pitchFamily="34" charset="0"/>
              </a:rPr>
              <a:t>dependants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who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have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been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victims</a:t>
            </a:r>
            <a:r>
              <a:rPr lang="es-ES" dirty="0">
                <a:latin typeface="Arial Narrow" pitchFamily="34" charset="0"/>
              </a:rPr>
              <a:t> of </a:t>
            </a:r>
            <a:r>
              <a:rPr lang="es-ES" dirty="0" err="1">
                <a:latin typeface="Arial Narrow" pitchFamily="34" charset="0"/>
              </a:rPr>
              <a:t>domestic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violence</a:t>
            </a:r>
            <a:r>
              <a:rPr lang="es-ES" dirty="0">
                <a:latin typeface="Arial Narrow" pitchFamily="34" charset="0"/>
              </a:rPr>
              <a:t>. </a:t>
            </a:r>
            <a:r>
              <a:rPr lang="es-ES" dirty="0" err="1">
                <a:latin typeface="Arial Narrow" pitchFamily="34" charset="0"/>
              </a:rPr>
              <a:t>The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main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services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provide</a:t>
            </a:r>
            <a:r>
              <a:rPr lang="es-ES" dirty="0">
                <a:latin typeface="Arial Narrow" pitchFamily="34" charset="0"/>
              </a:rPr>
              <a:t> are </a:t>
            </a:r>
            <a:r>
              <a:rPr lang="es-ES" dirty="0" err="1">
                <a:latin typeface="Arial Narrow" pitchFamily="34" charset="0"/>
              </a:rPr>
              <a:t>accommodation</a:t>
            </a:r>
            <a:r>
              <a:rPr lang="es-ES" dirty="0">
                <a:latin typeface="Arial Narrow" pitchFamily="34" charset="0"/>
              </a:rPr>
              <a:t>, </a:t>
            </a:r>
            <a:r>
              <a:rPr lang="es-ES" dirty="0" err="1">
                <a:latin typeface="Arial Narrow" pitchFamily="34" charset="0"/>
              </a:rPr>
              <a:t>food</a:t>
            </a:r>
            <a:r>
              <a:rPr lang="es-ES" dirty="0">
                <a:latin typeface="Arial Narrow" pitchFamily="34" charset="0"/>
              </a:rPr>
              <a:t>, </a:t>
            </a:r>
            <a:r>
              <a:rPr lang="es-ES" dirty="0" err="1">
                <a:latin typeface="Arial Narrow" pitchFamily="34" charset="0"/>
              </a:rPr>
              <a:t>support</a:t>
            </a:r>
            <a:r>
              <a:rPr lang="es-ES" dirty="0">
                <a:latin typeface="Arial Narrow" pitchFamily="34" charset="0"/>
              </a:rPr>
              <a:t>, </a:t>
            </a:r>
            <a:r>
              <a:rPr lang="es-ES" dirty="0" err="1">
                <a:latin typeface="Arial Narrow" pitchFamily="34" charset="0"/>
              </a:rPr>
              <a:t>psycological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care</a:t>
            </a:r>
            <a:r>
              <a:rPr lang="es-ES" dirty="0">
                <a:latin typeface="Arial Narrow" pitchFamily="34" charset="0"/>
              </a:rPr>
              <a:t>, legal </a:t>
            </a:r>
            <a:r>
              <a:rPr lang="es-ES" dirty="0" err="1">
                <a:latin typeface="Arial Narrow" pitchFamily="34" charset="0"/>
              </a:rPr>
              <a:t>counseling</a:t>
            </a:r>
            <a:r>
              <a:rPr lang="es-ES" dirty="0">
                <a:latin typeface="Arial Narrow" pitchFamily="34" charset="0"/>
              </a:rPr>
              <a:t>, labor </a:t>
            </a:r>
            <a:r>
              <a:rPr lang="es-ES" dirty="0" err="1">
                <a:latin typeface="Arial Narrow" pitchFamily="34" charset="0"/>
              </a:rPr>
              <a:t>law</a:t>
            </a:r>
            <a:r>
              <a:rPr lang="es-ES" dirty="0">
                <a:latin typeface="Arial Narrow" pitchFamily="34" charset="0"/>
              </a:rPr>
              <a:t> </a:t>
            </a:r>
            <a:r>
              <a:rPr lang="es-ES" dirty="0" err="1">
                <a:latin typeface="Arial Narrow" pitchFamily="34" charset="0"/>
              </a:rPr>
              <a:t>services</a:t>
            </a:r>
            <a:r>
              <a:rPr lang="es-ES" dirty="0">
                <a:latin typeface="Arial Narrow" pitchFamily="34" charset="0"/>
              </a:rPr>
              <a:t> and </a:t>
            </a:r>
            <a:r>
              <a:rPr lang="es-ES" dirty="0" err="1">
                <a:latin typeface="Arial Narrow" pitchFamily="34" charset="0"/>
              </a:rPr>
              <a:t>security</a:t>
            </a:r>
            <a:r>
              <a:rPr lang="es-ES" dirty="0">
                <a:latin typeface="Arial Narrow" pitchFamily="34" charset="0"/>
              </a:rPr>
              <a:t>. </a:t>
            </a:r>
            <a:endParaRPr lang="es-ES" sz="12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638</TotalTime>
  <Words>850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Georgia</vt:lpstr>
      <vt:lpstr>Times New Roman</vt:lpstr>
      <vt:lpstr>Wingdings</vt:lpstr>
      <vt:lpstr>Wingdings 2</vt:lpstr>
      <vt:lpstr>Civil</vt:lpstr>
      <vt:lpstr>Spanish Model-Domestic Violence</vt:lpstr>
      <vt:lpstr>Outline</vt:lpstr>
      <vt:lpstr>Spanish Model-Domestic Violence</vt:lpstr>
      <vt:lpstr>Spanish Model-Domestic Violence:  Violence Againts Women´s Courts</vt:lpstr>
      <vt:lpstr>Spanish Model-Domestic Violence:  Violence Againts Women´s Courts</vt:lpstr>
      <vt:lpstr>Spanish Model-Domestic Violence:  Violence Againts Women´s Courts</vt:lpstr>
      <vt:lpstr>Spanish Model-Domestic Violence:  Victim´s Rights</vt:lpstr>
      <vt:lpstr>Spanish Model-Domestic Violence:  Assistance, emergency, support and shelter </vt:lpstr>
      <vt:lpstr>Spanish Model-Domestic Violence:  Assistance, emergency, support and shelter </vt:lpstr>
      <vt:lpstr>Spanish Model-Domestic Violence:  Assistance, emergency, support and shelter </vt:lpstr>
      <vt:lpstr>Spanish Model-Domestic Violence:  Public Policy and Budget</vt:lpstr>
      <vt:lpstr>  Spanish Model-Domestic Violence: General State Budged</vt:lpstr>
      <vt:lpstr>      Spanish Model-Domestic Violence: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Model-Domestic Violence</dc:title>
  <dc:creator>Usuario</dc:creator>
  <cp:lastModifiedBy>Mahnaz Harrison</cp:lastModifiedBy>
  <cp:revision>59</cp:revision>
  <dcterms:created xsi:type="dcterms:W3CDTF">2018-01-11T10:58:03Z</dcterms:created>
  <dcterms:modified xsi:type="dcterms:W3CDTF">2018-01-14T14:55:57Z</dcterms:modified>
</cp:coreProperties>
</file>