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70" r:id="rId2"/>
    <p:sldId id="271" r:id="rId3"/>
    <p:sldId id="267" r:id="rId4"/>
    <p:sldId id="268" r:id="rId5"/>
    <p:sldId id="259" r:id="rId6"/>
    <p:sldId id="261" r:id="rId7"/>
    <p:sldId id="262" r:id="rId8"/>
    <p:sldId id="263" r:id="rId9"/>
    <p:sldId id="272" r:id="rId10"/>
    <p:sldId id="269"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DD930-DEAF-40C0-9D4E-C89274BF01DA}"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15FA5-A7EA-4D2A-81C6-D435335CC53F}" type="slidenum">
              <a:rPr lang="en-US" smtClean="0"/>
              <a:t>‹#›</a:t>
            </a:fld>
            <a:endParaRPr lang="en-US"/>
          </a:p>
        </p:txBody>
      </p:sp>
    </p:spTree>
    <p:extLst>
      <p:ext uri="{BB962C8B-B14F-4D97-AF65-F5344CB8AC3E}">
        <p14:creationId xmlns:p14="http://schemas.microsoft.com/office/powerpoint/2010/main" val="298202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D9AB5590-2E7E-4309-924B-22CE6689E164}" type="datetime1">
              <a:rPr lang="ru-RU" smtClean="0"/>
              <a:t>11.02.2018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251800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7D8BF0BE-F0BD-466D-9007-D7755003C2CE}" type="datetime1">
              <a:rPr lang="ru-RU" smtClean="0"/>
              <a:t>11.02.2018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1456720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28215F5-776B-49B2-8935-E1B98EBB6CFF}" type="datetime1">
              <a:rPr lang="ru-RU" smtClean="0"/>
              <a:t>11.02.2018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370843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58A91A09-72AF-4A65-B6C1-0558D8BBFB32}" type="datetime1">
              <a:rPr lang="ru-RU" smtClean="0"/>
              <a:t>11.02.2018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17984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57A42C-99D2-45A5-B949-CF9043B9BCA9}" type="datetime1">
              <a:rPr lang="ru-RU" smtClean="0"/>
              <a:t>11.02.2018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370412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20D2350E-4C33-4172-86FC-61E4BD285A8F}" type="datetime1">
              <a:rPr lang="ru-RU" smtClean="0"/>
              <a:t>11.02.2018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25482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B90EBCF4-D1F0-46EB-990F-E3092DF36304}" type="datetime1">
              <a:rPr lang="ru-RU" smtClean="0"/>
              <a:t>11.02.2018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37861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09C61E45-EEA2-4060-B96F-0C8F0FA326DF}" type="datetime1">
              <a:rPr lang="ru-RU" smtClean="0"/>
              <a:t>11.02.2018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140667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965E5-C318-4D7E-BE96-AD4274E17756}" type="datetime1">
              <a:rPr lang="ru-RU" smtClean="0"/>
              <a:t>11.02.2018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3575249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450453-18F4-4910-AA44-B7D738EE2B31}" type="datetime1">
              <a:rPr lang="ru-RU" smtClean="0"/>
              <a:t>11.02.2018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240095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BB0EFB-03E6-427D-9853-9398EC9C4A2C}" type="datetime1">
              <a:rPr lang="ru-RU" smtClean="0"/>
              <a:t>11.02.2018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2D7E0A-500C-44E0-BD10-995F09012D31}" type="slidenum">
              <a:rPr lang="ru-RU" smtClean="0"/>
              <a:t>‹#›</a:t>
            </a:fld>
            <a:endParaRPr lang="ru-RU"/>
          </a:p>
        </p:txBody>
      </p:sp>
    </p:spTree>
    <p:extLst>
      <p:ext uri="{BB962C8B-B14F-4D97-AF65-F5344CB8AC3E}">
        <p14:creationId xmlns:p14="http://schemas.microsoft.com/office/powerpoint/2010/main" val="400082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83149-00FD-454B-AF98-1E24013AFE07}" type="datetime1">
              <a:rPr lang="ru-RU" smtClean="0"/>
              <a:t>11.02.2018</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D7E0A-500C-44E0-BD10-995F09012D31}" type="slidenum">
              <a:rPr lang="ru-RU" smtClean="0"/>
              <a:t>‹#›</a:t>
            </a:fld>
            <a:endParaRPr lang="ru-RU"/>
          </a:p>
        </p:txBody>
      </p:sp>
    </p:spTree>
    <p:extLst>
      <p:ext uri="{BB962C8B-B14F-4D97-AF65-F5344CB8AC3E}">
        <p14:creationId xmlns:p14="http://schemas.microsoft.com/office/powerpoint/2010/main" val="27967598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838200" y="484094"/>
            <a:ext cx="10515600" cy="5692869"/>
          </a:xfrm>
        </p:spPr>
        <p:txBody>
          <a:bodyPr>
            <a:normAutofit/>
          </a:bodyPr>
          <a:lstStyle/>
          <a:p>
            <a:pPr marL="0" indent="0" algn="ctr">
              <a:buNone/>
            </a:pPr>
            <a:endParaRPr lang="en-US" sz="3600" b="1" dirty="0">
              <a:solidFill>
                <a:prstClr val="black"/>
              </a:solidFill>
              <a:latin typeface="Calibri Light" panose="020F0302020204030204"/>
              <a:ea typeface="+mj-ea"/>
              <a:cs typeface="+mj-cs"/>
            </a:endParaRPr>
          </a:p>
          <a:p>
            <a:pPr marL="0" indent="0" algn="ctr">
              <a:buNone/>
            </a:pPr>
            <a:r>
              <a:rPr lang="en-US" sz="3600" dirty="0"/>
              <a:t>Referral mechanism and processes for victims of domestic violence, </a:t>
            </a:r>
            <a:r>
              <a:rPr lang="en-US" sz="3600" dirty="0" err="1"/>
              <a:t>Najoti</a:t>
            </a:r>
            <a:r>
              <a:rPr lang="en-US" sz="3600" dirty="0"/>
              <a:t> Kudakon, Tajikistan </a:t>
            </a:r>
          </a:p>
          <a:p>
            <a:pPr marL="0" indent="0" algn="ctr">
              <a:buNone/>
            </a:pPr>
            <a:endParaRPr lang="en-US" sz="3600" dirty="0"/>
          </a:p>
          <a:p>
            <a:pPr marL="0" indent="0" algn="ctr">
              <a:buNone/>
            </a:pPr>
            <a:endParaRPr lang="en-US" sz="3600" dirty="0"/>
          </a:p>
          <a:p>
            <a:pPr marL="0" indent="0" algn="ctr">
              <a:buNone/>
            </a:pPr>
            <a:endParaRPr lang="en-US" sz="3600" dirty="0"/>
          </a:p>
          <a:p>
            <a:pPr marL="0" indent="0" algn="ctr">
              <a:buNone/>
            </a:pPr>
            <a:r>
              <a:rPr lang="en-US" sz="2400" dirty="0" err="1"/>
              <a:t>Kurbongul</a:t>
            </a:r>
            <a:r>
              <a:rPr lang="en-US" sz="2400" dirty="0"/>
              <a:t> </a:t>
            </a:r>
            <a:r>
              <a:rPr lang="en-US" sz="2400" dirty="0" err="1"/>
              <a:t>Kosimova</a:t>
            </a:r>
            <a:endParaRPr lang="en-US" sz="2400" dirty="0"/>
          </a:p>
          <a:p>
            <a:pPr marL="0" indent="0" algn="ctr">
              <a:buNone/>
            </a:pPr>
            <a:r>
              <a:rPr lang="en-US" sz="2400" b="1" dirty="0">
                <a:latin typeface="Calibri Light" panose="020F0302020204030204"/>
                <a:ea typeface="+mj-ea"/>
                <a:cs typeface="+mj-cs"/>
              </a:rPr>
              <a:t>Workshop</a:t>
            </a:r>
            <a:endParaRPr lang="en-US" sz="2400" dirty="0"/>
          </a:p>
          <a:p>
            <a:pPr marL="0" indent="0" algn="ctr">
              <a:buNone/>
            </a:pPr>
            <a:r>
              <a:rPr lang="en-US" sz="2400" dirty="0" err="1"/>
              <a:t>Mtskheta</a:t>
            </a:r>
            <a:r>
              <a:rPr lang="en-US" sz="2400" dirty="0"/>
              <a:t>,</a:t>
            </a:r>
            <a:r>
              <a:rPr lang="en-US" sz="2400" b="1" dirty="0">
                <a:latin typeface="Calibri Light" panose="020F0302020204030204"/>
                <a:ea typeface="+mj-ea"/>
                <a:cs typeface="+mj-cs"/>
              </a:rPr>
              <a:t> May 2018</a:t>
            </a:r>
            <a:endParaRPr lang="en-US" sz="3200" b="1" dirty="0"/>
          </a:p>
        </p:txBody>
      </p:sp>
      <p:sp>
        <p:nvSpPr>
          <p:cNvPr id="4" name="Slide Number Placeholder 3">
            <a:extLst>
              <a:ext uri="{FF2B5EF4-FFF2-40B4-BE49-F238E27FC236}">
                <a16:creationId xmlns:a16="http://schemas.microsoft.com/office/drawing/2014/main" id="{AEA348F0-90F5-4195-9393-1700F058B7A6}"/>
              </a:ext>
            </a:extLst>
          </p:cNvPr>
          <p:cNvSpPr>
            <a:spLocks noGrp="1"/>
          </p:cNvSpPr>
          <p:nvPr>
            <p:ph type="sldNum" sz="quarter" idx="12"/>
          </p:nvPr>
        </p:nvSpPr>
        <p:spPr/>
        <p:txBody>
          <a:bodyPr/>
          <a:lstStyle/>
          <a:p>
            <a:endParaRPr lang="ru-RU" dirty="0"/>
          </a:p>
        </p:txBody>
      </p:sp>
    </p:spTree>
    <p:extLst>
      <p:ext uri="{BB962C8B-B14F-4D97-AF65-F5344CB8AC3E}">
        <p14:creationId xmlns:p14="http://schemas.microsoft.com/office/powerpoint/2010/main" val="867058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7" y="191900"/>
            <a:ext cx="9673295" cy="1081088"/>
          </a:xfrm>
        </p:spPr>
        <p:txBody>
          <a:bodyPr/>
          <a:lstStyle/>
          <a:p>
            <a:pPr algn="ctr"/>
            <a:r>
              <a:rPr lang="fa-IR" b="1" dirty="0"/>
              <a:t>تشکر!</a:t>
            </a:r>
            <a:endParaRPr lang="en-US" b="1" dirty="0"/>
          </a:p>
        </p:txBody>
      </p:sp>
      <p:pic>
        <p:nvPicPr>
          <p:cNvPr id="4" name="Content Placeholder 3"/>
          <p:cNvPicPr>
            <a:picLocks noGrp="1" noChangeAspect="1"/>
          </p:cNvPicPr>
          <p:nvPr>
            <p:ph idx="1"/>
          </p:nvPr>
        </p:nvPicPr>
        <p:blipFill>
          <a:blip r:embed="rId2"/>
          <a:stretch>
            <a:fillRect/>
          </a:stretch>
        </p:blipFill>
        <p:spPr>
          <a:xfrm>
            <a:off x="42490" y="1272988"/>
            <a:ext cx="11772991" cy="4967336"/>
          </a:xfrm>
          <a:prstGeom prst="rect">
            <a:avLst/>
          </a:prstGeom>
        </p:spPr>
      </p:pic>
      <p:sp>
        <p:nvSpPr>
          <p:cNvPr id="3" name="Slide Number Placeholder 2">
            <a:extLst>
              <a:ext uri="{FF2B5EF4-FFF2-40B4-BE49-F238E27FC236}">
                <a16:creationId xmlns:a16="http://schemas.microsoft.com/office/drawing/2014/main" id="{6CB46F2C-8B33-4C8C-9697-EDAE03B1A102}"/>
              </a:ext>
            </a:extLst>
          </p:cNvPr>
          <p:cNvSpPr>
            <a:spLocks noGrp="1"/>
          </p:cNvSpPr>
          <p:nvPr>
            <p:ph type="sldNum" sz="quarter" idx="12"/>
          </p:nvPr>
        </p:nvSpPr>
        <p:spPr/>
        <p:txBody>
          <a:bodyPr/>
          <a:lstStyle/>
          <a:p>
            <a:fld id="{692D7E0A-500C-44E0-BD10-995F09012D31}" type="slidenum">
              <a:rPr lang="ru-RU" smtClean="0"/>
              <a:t>10</a:t>
            </a:fld>
            <a:endParaRPr lang="ru-RU"/>
          </a:p>
        </p:txBody>
      </p:sp>
    </p:spTree>
    <p:extLst>
      <p:ext uri="{BB962C8B-B14F-4D97-AF65-F5344CB8AC3E}">
        <p14:creationId xmlns:p14="http://schemas.microsoft.com/office/powerpoint/2010/main" val="171893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5656" y="186070"/>
            <a:ext cx="9144000" cy="839972"/>
          </a:xfrm>
        </p:spPr>
        <p:txBody>
          <a:bodyPr>
            <a:normAutofit fontScale="90000"/>
          </a:bodyPr>
          <a:lstStyle/>
          <a:p>
            <a:r>
              <a:rPr lang="en-US" b="1" dirty="0"/>
              <a:t>Tajikistan</a:t>
            </a:r>
            <a:endParaRPr lang="ru-RU" b="1" dirty="0"/>
          </a:p>
        </p:txBody>
      </p:sp>
      <p:sp>
        <p:nvSpPr>
          <p:cNvPr id="3" name="Subtitle 2"/>
          <p:cNvSpPr>
            <a:spLocks noGrp="1"/>
          </p:cNvSpPr>
          <p:nvPr>
            <p:ph type="subTitle" idx="1"/>
          </p:nvPr>
        </p:nvSpPr>
        <p:spPr>
          <a:xfrm>
            <a:off x="212650" y="1026043"/>
            <a:ext cx="11979350" cy="5645888"/>
          </a:xfrm>
        </p:spPr>
        <p:txBody>
          <a:bodyPr>
            <a:noAutofit/>
          </a:bodyPr>
          <a:lstStyle/>
          <a:p>
            <a:pPr algn="l"/>
            <a:r>
              <a:rPr lang="en-US" sz="1800" dirty="0">
                <a:latin typeface="Calibri" panose="020F0502020204030204" pitchFamily="34" charset="0"/>
              </a:rPr>
              <a:t>Tajikistan  officially the Republic of Tajikistan </a:t>
            </a:r>
          </a:p>
          <a:p>
            <a:pPr algn="l"/>
            <a:r>
              <a:rPr lang="en-US" sz="1800" dirty="0">
                <a:latin typeface="Calibri" panose="020F0502020204030204" pitchFamily="34" charset="0"/>
              </a:rPr>
              <a:t>is a mountainous, landlocked country in Central Asia </a:t>
            </a:r>
          </a:p>
          <a:p>
            <a:pPr algn="l"/>
            <a:r>
              <a:rPr lang="en-US" sz="1800" b="1" dirty="0">
                <a:latin typeface="Calibri" panose="020F0502020204030204" pitchFamily="34" charset="0"/>
              </a:rPr>
              <a:t>Population: </a:t>
            </a:r>
            <a:r>
              <a:rPr lang="en-US" sz="1800" dirty="0">
                <a:latin typeface="Calibri" panose="020F0502020204030204" pitchFamily="34" charset="0"/>
              </a:rPr>
              <a:t>8. 03 million </a:t>
            </a:r>
          </a:p>
          <a:p>
            <a:pPr algn="l"/>
            <a:r>
              <a:rPr lang="en-US" sz="1800" b="1" dirty="0">
                <a:latin typeface="Calibri" panose="020F0502020204030204" pitchFamily="34" charset="0"/>
              </a:rPr>
              <a:t>State language: </a:t>
            </a:r>
            <a:r>
              <a:rPr lang="en-US" sz="1800" dirty="0">
                <a:latin typeface="Calibri" panose="020F0502020204030204" pitchFamily="34" charset="0"/>
              </a:rPr>
              <a:t>Tajik</a:t>
            </a:r>
          </a:p>
          <a:p>
            <a:pPr algn="l"/>
            <a:r>
              <a:rPr lang="en-US" sz="1800" b="1" dirty="0">
                <a:latin typeface="Calibri" panose="020F0502020204030204" pitchFamily="34" charset="0"/>
              </a:rPr>
              <a:t>Religion: </a:t>
            </a:r>
            <a:r>
              <a:rPr lang="en-US" sz="1800" dirty="0">
                <a:latin typeface="Calibri" panose="020F0502020204030204" pitchFamily="34" charset="0"/>
              </a:rPr>
              <a:t>Islam </a:t>
            </a:r>
          </a:p>
          <a:p>
            <a:pPr algn="l"/>
            <a:r>
              <a:rPr lang="en-US" sz="1800" b="1" dirty="0">
                <a:latin typeface="Calibri" panose="020F0502020204030204" pitchFamily="34" charset="0"/>
              </a:rPr>
              <a:t>Currency: </a:t>
            </a:r>
            <a:r>
              <a:rPr lang="en-US" sz="1800" dirty="0">
                <a:latin typeface="Calibri" panose="020F0502020204030204" pitchFamily="34" charset="0"/>
              </a:rPr>
              <a:t>Tajik Somoni </a:t>
            </a:r>
          </a:p>
          <a:p>
            <a:pPr algn="l"/>
            <a:r>
              <a:rPr lang="en-US" sz="1800" b="1" dirty="0">
                <a:latin typeface="Calibri" panose="020F0502020204030204" pitchFamily="34" charset="0"/>
              </a:rPr>
              <a:t>Bordering: </a:t>
            </a:r>
            <a:r>
              <a:rPr lang="en-US" sz="1800" dirty="0">
                <a:latin typeface="Calibri" panose="020F0502020204030204" pitchFamily="34" charset="0"/>
              </a:rPr>
              <a:t>with Afghanistan from the south, </a:t>
            </a:r>
          </a:p>
          <a:p>
            <a:pPr algn="l"/>
            <a:r>
              <a:rPr lang="en-US" sz="1800" dirty="0">
                <a:latin typeface="Calibri" panose="020F0502020204030204" pitchFamily="34" charset="0"/>
              </a:rPr>
              <a:t>Uzbekistan to the west, Kyrgyzstan to the north, </a:t>
            </a:r>
          </a:p>
          <a:p>
            <a:pPr algn="l"/>
            <a:r>
              <a:rPr lang="en-US" sz="1800" dirty="0">
                <a:latin typeface="Calibri" panose="020F0502020204030204" pitchFamily="34" charset="0"/>
              </a:rPr>
              <a:t>and China to the east. Tajikistan became an</a:t>
            </a:r>
          </a:p>
          <a:p>
            <a:pPr algn="l"/>
            <a:r>
              <a:rPr lang="en-US" sz="1800" dirty="0">
                <a:latin typeface="Calibri" panose="020F0502020204030204" pitchFamily="34" charset="0"/>
              </a:rPr>
              <a:t>independent country in 1991. </a:t>
            </a:r>
          </a:p>
          <a:p>
            <a:pPr algn="l"/>
            <a:r>
              <a:rPr lang="en-US" sz="1800" dirty="0">
                <a:latin typeface="Calibri" panose="020F0502020204030204" pitchFamily="34" charset="0"/>
              </a:rPr>
              <a:t>A civil war was fought almost immediately after </a:t>
            </a:r>
          </a:p>
          <a:p>
            <a:pPr algn="l"/>
            <a:r>
              <a:rPr lang="en-US" sz="1800" dirty="0">
                <a:latin typeface="Calibri" panose="020F0502020204030204" pitchFamily="34" charset="0"/>
              </a:rPr>
              <a:t>independence, lasting from 1992 to 1997</a:t>
            </a:r>
          </a:p>
          <a:p>
            <a:pPr algn="l"/>
            <a:r>
              <a:rPr lang="en-US" sz="1600" dirty="0">
                <a:latin typeface="Calibri" panose="020F0502020204030204" pitchFamily="34" charset="0"/>
              </a:rPr>
              <a:t>Tajikistan is a presidential republic consisting of four provinces (Sughd, Khatlon, Badakhshan and GBAO) </a:t>
            </a:r>
          </a:p>
          <a:p>
            <a:pPr algn="l"/>
            <a:r>
              <a:rPr lang="en-US" sz="1600" dirty="0">
                <a:latin typeface="Calibri" panose="020F0502020204030204" pitchFamily="34" charset="0"/>
              </a:rPr>
              <a:t> Most of Tajikistan's 8 million people belong to the Tajik ethnic group, who speak Persian Tajik though many people also speak Russian, Uzbek, Kyrgyz, Tatars, Korean   </a:t>
            </a:r>
          </a:p>
          <a:p>
            <a:pPr algn="l"/>
            <a:r>
              <a:rPr lang="en-US" sz="1600" dirty="0">
                <a:latin typeface="Calibri" panose="020F0502020204030204" pitchFamily="34" charset="0"/>
              </a:rPr>
              <a:t> Mountains cover more than 90% of the country</a:t>
            </a:r>
            <a:endParaRPr lang="ru-RU" sz="16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5374278" y="1026042"/>
            <a:ext cx="6602569" cy="4189902"/>
          </a:xfrm>
          <a:prstGeom prst="rect">
            <a:avLst/>
          </a:prstGeom>
        </p:spPr>
      </p:pic>
    </p:spTree>
    <p:extLst>
      <p:ext uri="{BB962C8B-B14F-4D97-AF65-F5344CB8AC3E}">
        <p14:creationId xmlns:p14="http://schemas.microsoft.com/office/powerpoint/2010/main" val="175757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6"/>
            <a:ext cx="10515600" cy="1025793"/>
          </a:xfrm>
        </p:spPr>
        <p:txBody>
          <a:bodyPr/>
          <a:lstStyle/>
          <a:p>
            <a:pPr algn="ctr"/>
            <a:r>
              <a:rPr lang="en-US" b="1" dirty="0"/>
              <a:t>Violence in Tajikistan </a:t>
            </a:r>
            <a:endParaRPr lang="ru-RU" b="1" dirty="0"/>
          </a:p>
        </p:txBody>
      </p:sp>
      <p:sp>
        <p:nvSpPr>
          <p:cNvPr id="3" name="Content Placeholder 2"/>
          <p:cNvSpPr>
            <a:spLocks noGrp="1"/>
          </p:cNvSpPr>
          <p:nvPr>
            <p:ph idx="1"/>
          </p:nvPr>
        </p:nvSpPr>
        <p:spPr>
          <a:xfrm>
            <a:off x="838200" y="1052891"/>
            <a:ext cx="10515600" cy="5154725"/>
          </a:xfrm>
        </p:spPr>
        <p:txBody>
          <a:bodyPr>
            <a:normAutofit/>
          </a:bodyPr>
          <a:lstStyle/>
          <a:p>
            <a:pPr algn="just"/>
            <a:r>
              <a:rPr lang="en-US" sz="2200" dirty="0"/>
              <a:t>Lack of access of rural women and girls to legal aid and psychological services and thus women have limited ability to protect their rights, most of them are financially dependent with limited education and insufficient knowledge.</a:t>
            </a:r>
          </a:p>
          <a:p>
            <a:r>
              <a:rPr lang="en-US" sz="2200" dirty="0"/>
              <a:t> Lack of effective mechanisms for the implementation of adopted laws and plans, especially recently adopted Law on prevention of domestic violence (2014); low level of gender sensitivity and insufficient knowledge of the judiciary and law enforcement officials on the standards for the legal protection of women.</a:t>
            </a:r>
          </a:p>
          <a:p>
            <a:pPr marL="0" indent="0">
              <a:buNone/>
            </a:pPr>
            <a:endParaRPr lang="en-US" sz="2200" dirty="0"/>
          </a:p>
          <a:p>
            <a:r>
              <a:rPr lang="en-US" sz="2200" dirty="0"/>
              <a:t>There are only few shelters and safe houses for </a:t>
            </a:r>
            <a:endParaRPr lang="ru-RU" sz="2200" dirty="0"/>
          </a:p>
          <a:p>
            <a:pPr marL="0" indent="0">
              <a:buNone/>
            </a:pPr>
            <a:r>
              <a:rPr lang="en-US" sz="2200" dirty="0"/>
              <a:t>victim of violence functions in Tajikistan. </a:t>
            </a:r>
          </a:p>
          <a:p>
            <a:r>
              <a:rPr lang="en-US" sz="2200" dirty="0"/>
              <a:t>The impact of gender stereotypes on society’s </a:t>
            </a:r>
          </a:p>
          <a:p>
            <a:pPr marL="0" indent="0">
              <a:buNone/>
            </a:pPr>
            <a:r>
              <a:rPr lang="fa-IR" sz="2200" dirty="0"/>
              <a:t> </a:t>
            </a:r>
            <a:r>
              <a:rPr lang="en-US" sz="2200" dirty="0"/>
              <a:t>attitude towards domestic violence. </a:t>
            </a:r>
          </a:p>
          <a:p>
            <a:pPr marL="0" indent="0">
              <a:buNone/>
            </a:pPr>
            <a:endParaRPr lang="ru-R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882" y="3434023"/>
            <a:ext cx="4681834" cy="3121224"/>
          </a:xfrm>
          <a:prstGeom prst="rect">
            <a:avLst/>
          </a:prstGeom>
        </p:spPr>
      </p:pic>
      <p:sp>
        <p:nvSpPr>
          <p:cNvPr id="5" name="Slide Number Placeholder 4">
            <a:extLst>
              <a:ext uri="{FF2B5EF4-FFF2-40B4-BE49-F238E27FC236}">
                <a16:creationId xmlns:a16="http://schemas.microsoft.com/office/drawing/2014/main" id="{E18C6A26-B639-464C-8C49-20D467818BE3}"/>
              </a:ext>
            </a:extLst>
          </p:cNvPr>
          <p:cNvSpPr>
            <a:spLocks noGrp="1"/>
          </p:cNvSpPr>
          <p:nvPr>
            <p:ph type="sldNum" sz="quarter" idx="12"/>
          </p:nvPr>
        </p:nvSpPr>
        <p:spPr/>
        <p:txBody>
          <a:bodyPr/>
          <a:lstStyle/>
          <a:p>
            <a:fld id="{692D7E0A-500C-44E0-BD10-995F09012D31}" type="slidenum">
              <a:rPr lang="ru-RU" smtClean="0"/>
              <a:t>3</a:t>
            </a:fld>
            <a:endParaRPr lang="ru-RU"/>
          </a:p>
        </p:txBody>
      </p:sp>
    </p:spTree>
    <p:extLst>
      <p:ext uri="{BB962C8B-B14F-4D97-AF65-F5344CB8AC3E}">
        <p14:creationId xmlns:p14="http://schemas.microsoft.com/office/powerpoint/2010/main" val="160557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Violence in Tajikistan</a:t>
            </a:r>
          </a:p>
        </p:txBody>
      </p:sp>
      <p:sp>
        <p:nvSpPr>
          <p:cNvPr id="3" name="Content Placeholder 2"/>
          <p:cNvSpPr>
            <a:spLocks noGrp="1"/>
          </p:cNvSpPr>
          <p:nvPr>
            <p:ph idx="1"/>
          </p:nvPr>
        </p:nvSpPr>
        <p:spPr>
          <a:xfrm>
            <a:off x="838200" y="1481070"/>
            <a:ext cx="11049000" cy="4937659"/>
          </a:xfrm>
        </p:spPr>
        <p:txBody>
          <a:bodyPr/>
          <a:lstStyle/>
          <a:p>
            <a:r>
              <a:rPr lang="en-US" sz="2400" dirty="0"/>
              <a:t>Widely spread belief that issue of violence against women is greatly exaggerated and, in comparison with other social problems, is not so important, including domestic violence. </a:t>
            </a:r>
          </a:p>
          <a:p>
            <a:r>
              <a:rPr lang="en-US" sz="2400" dirty="0"/>
              <a:t> Widespread opinion that domestic violence is a family, private matter. As a proof, people often refer to the specificity of mentality, etc. </a:t>
            </a:r>
          </a:p>
          <a:p>
            <a:r>
              <a:rPr lang="en-US" sz="2400" dirty="0"/>
              <a:t>«A woman must tolerate violence to keep her family together». This was the answer of 97% of men and 72% of </a:t>
            </a:r>
            <a:r>
              <a:rPr lang="ru-RU" sz="2400" dirty="0"/>
              <a:t> </a:t>
            </a:r>
            <a:r>
              <a:rPr lang="en-US" sz="2400" dirty="0"/>
              <a:t>women (Oxfam KAP- survey-2016, Tajikistan).</a:t>
            </a:r>
          </a:p>
          <a:p>
            <a:endParaRPr lang="en-US" dirty="0">
              <a:solidFill>
                <a:srgbClr val="0070C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6612" y="4244832"/>
            <a:ext cx="4397188" cy="232527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77181" y="242789"/>
            <a:ext cx="922038" cy="960709"/>
          </a:xfrm>
          <a:prstGeom prst="rect">
            <a:avLst/>
          </a:prstGeom>
        </p:spPr>
      </p:pic>
      <p:pic>
        <p:nvPicPr>
          <p:cNvPr id="6" name="Picture 5" descr="UN_Women_English_Blue_Small_ALON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98249" y="451821"/>
            <a:ext cx="1402871" cy="580508"/>
          </a:xfrm>
          <a:prstGeom prst="rect">
            <a:avLst/>
          </a:prstGeom>
          <a:noFill/>
          <a:ln>
            <a:noFill/>
          </a:ln>
        </p:spPr>
      </p:pic>
      <p:sp>
        <p:nvSpPr>
          <p:cNvPr id="7" name="Slide Number Placeholder 6">
            <a:extLst>
              <a:ext uri="{FF2B5EF4-FFF2-40B4-BE49-F238E27FC236}">
                <a16:creationId xmlns:a16="http://schemas.microsoft.com/office/drawing/2014/main" id="{1900B960-E6A3-41C4-AD41-CFD72C471885}"/>
              </a:ext>
            </a:extLst>
          </p:cNvPr>
          <p:cNvSpPr>
            <a:spLocks noGrp="1"/>
          </p:cNvSpPr>
          <p:nvPr>
            <p:ph type="sldNum" sz="quarter" idx="12"/>
          </p:nvPr>
        </p:nvSpPr>
        <p:spPr/>
        <p:txBody>
          <a:bodyPr/>
          <a:lstStyle/>
          <a:p>
            <a:fld id="{692D7E0A-500C-44E0-BD10-995F09012D31}" type="slidenum">
              <a:rPr lang="ru-RU" smtClean="0"/>
              <a:t>4</a:t>
            </a:fld>
            <a:endParaRPr lang="ru-RU"/>
          </a:p>
        </p:txBody>
      </p:sp>
    </p:spTree>
    <p:extLst>
      <p:ext uri="{BB962C8B-B14F-4D97-AF65-F5344CB8AC3E}">
        <p14:creationId xmlns:p14="http://schemas.microsoft.com/office/powerpoint/2010/main" val="142473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Key Achievements</a:t>
            </a:r>
            <a:endParaRPr lang="ru-RU" b="1" dirty="0"/>
          </a:p>
        </p:txBody>
      </p:sp>
      <p:sp>
        <p:nvSpPr>
          <p:cNvPr id="3" name="Content Placeholder 2"/>
          <p:cNvSpPr>
            <a:spLocks noGrp="1"/>
          </p:cNvSpPr>
          <p:nvPr>
            <p:ph idx="1"/>
          </p:nvPr>
        </p:nvSpPr>
        <p:spPr>
          <a:xfrm>
            <a:off x="838200" y="1562986"/>
            <a:ext cx="10515600" cy="4613977"/>
          </a:xfrm>
        </p:spPr>
        <p:txBody>
          <a:bodyPr>
            <a:normAutofit fontScale="85000" lnSpcReduction="20000"/>
          </a:bodyPr>
          <a:lstStyle/>
          <a:p>
            <a:r>
              <a:rPr lang="en-US" sz="2400" dirty="0"/>
              <a:t>NGO </a:t>
            </a:r>
            <a:r>
              <a:rPr lang="en-US" sz="2400" dirty="0" err="1"/>
              <a:t>Najoti</a:t>
            </a:r>
            <a:r>
              <a:rPr lang="en-US" sz="2400" dirty="0"/>
              <a:t> Kudakon is a Coalition of NGOs in Tajikistan which lobbied the Law on Prevention Domestic Violence in Tajikistan and Law was approved by the Government of  Tajikistan in 2013. </a:t>
            </a:r>
          </a:p>
          <a:p>
            <a:r>
              <a:rPr lang="en-US" sz="2400" dirty="0"/>
              <a:t>NGO “</a:t>
            </a:r>
            <a:r>
              <a:rPr lang="en-US" sz="2400" dirty="0" err="1"/>
              <a:t>Najoti</a:t>
            </a:r>
            <a:r>
              <a:rPr lang="en-US" sz="2400" dirty="0"/>
              <a:t> Kudakon” is one of the Women Resources </a:t>
            </a:r>
            <a:r>
              <a:rPr lang="en-US" sz="2400" dirty="0" err="1"/>
              <a:t>Centres</a:t>
            </a:r>
            <a:r>
              <a:rPr lang="en-US" sz="2400" dirty="0"/>
              <a:t> (OSCE funded) that provide legal and psychosocial consultations to victims of domestic violence in </a:t>
            </a:r>
            <a:r>
              <a:rPr lang="en-US" sz="2400" dirty="0" err="1"/>
              <a:t>Kulob</a:t>
            </a:r>
            <a:r>
              <a:rPr lang="en-US" sz="2400" dirty="0"/>
              <a:t> region of Tajikistan. </a:t>
            </a:r>
          </a:p>
          <a:p>
            <a:r>
              <a:rPr lang="en-US" sz="2400" dirty="0"/>
              <a:t>Twelve Women Support Group (WSGs) created in project targeted communities (members of WSG  are former victims of DV) who contribute to assist vulnerable women from the remote distant mountain communities to file their complains  and provide necessary assistance.  </a:t>
            </a:r>
          </a:p>
          <a:p>
            <a:r>
              <a:rPr lang="en-US" sz="2400" dirty="0"/>
              <a:t>A shelter for victims of domestic violence established in </a:t>
            </a:r>
            <a:r>
              <a:rPr lang="en-US" sz="2400" dirty="0" err="1"/>
              <a:t>Kulob</a:t>
            </a:r>
            <a:r>
              <a:rPr lang="en-US" sz="2400" dirty="0"/>
              <a:t> region by </a:t>
            </a:r>
            <a:r>
              <a:rPr lang="en-US" sz="2400" dirty="0" err="1"/>
              <a:t>Najoti</a:t>
            </a:r>
            <a:r>
              <a:rPr lang="en-US" sz="2400" dirty="0"/>
              <a:t> </a:t>
            </a:r>
            <a:r>
              <a:rPr lang="en-US" sz="2400" dirty="0" err="1"/>
              <a:t>Kudakon</a:t>
            </a:r>
            <a:r>
              <a:rPr lang="en-US" sz="2400" dirty="0"/>
              <a:t>. </a:t>
            </a:r>
          </a:p>
          <a:p>
            <a:r>
              <a:rPr lang="en-US" sz="2400" dirty="0"/>
              <a:t> Close collaboration with gender sensitive police station and </a:t>
            </a:r>
            <a:r>
              <a:rPr lang="en-US" sz="2400" dirty="0" err="1"/>
              <a:t>Najoti</a:t>
            </a:r>
            <a:r>
              <a:rPr lang="en-US" sz="2400" dirty="0"/>
              <a:t> Kudakon established as an referral mechanism in </a:t>
            </a:r>
            <a:r>
              <a:rPr lang="en-US" sz="2400" dirty="0" err="1"/>
              <a:t>Kulob</a:t>
            </a:r>
            <a:r>
              <a:rPr lang="en-US" sz="2400" dirty="0"/>
              <a:t> region.  </a:t>
            </a:r>
          </a:p>
          <a:p>
            <a:r>
              <a:rPr lang="en-US" sz="2400" dirty="0"/>
              <a:t>Increased sensitivity of local government agencies to the problem of domestic violence.</a:t>
            </a:r>
          </a:p>
          <a:p>
            <a:r>
              <a:rPr lang="en-US" sz="2400" dirty="0"/>
              <a:t> WSGs  have the potential to lobby for the interests of women and girls of the community and district in the local governmental authorities.</a:t>
            </a:r>
          </a:p>
          <a:p>
            <a:r>
              <a:rPr lang="en-US" sz="2400" dirty="0"/>
              <a:t>Close cooperation established with the local state structures at community and district levels   (e.g. through signed Memorandums of Understanding and developing  joint action workplans on ending violence against women).</a:t>
            </a:r>
            <a:endParaRPr lang="ru-RU" sz="2400" dirty="0"/>
          </a:p>
        </p:txBody>
      </p:sp>
      <p:sp>
        <p:nvSpPr>
          <p:cNvPr id="4" name="Slide Number Placeholder 3">
            <a:extLst>
              <a:ext uri="{FF2B5EF4-FFF2-40B4-BE49-F238E27FC236}">
                <a16:creationId xmlns:a16="http://schemas.microsoft.com/office/drawing/2014/main" id="{53F4EDB9-2AB2-4CA4-9A04-6A5F51F9B00C}"/>
              </a:ext>
            </a:extLst>
          </p:cNvPr>
          <p:cNvSpPr>
            <a:spLocks noGrp="1"/>
          </p:cNvSpPr>
          <p:nvPr>
            <p:ph type="sldNum" sz="quarter" idx="12"/>
          </p:nvPr>
        </p:nvSpPr>
        <p:spPr/>
        <p:txBody>
          <a:bodyPr/>
          <a:lstStyle/>
          <a:p>
            <a:fld id="{692D7E0A-500C-44E0-BD10-995F09012D31}" type="slidenum">
              <a:rPr lang="ru-RU" smtClean="0"/>
              <a:t>5</a:t>
            </a:fld>
            <a:endParaRPr lang="ru-RU"/>
          </a:p>
        </p:txBody>
      </p:sp>
    </p:spTree>
    <p:extLst>
      <p:ext uri="{BB962C8B-B14F-4D97-AF65-F5344CB8AC3E}">
        <p14:creationId xmlns:p14="http://schemas.microsoft.com/office/powerpoint/2010/main" val="2251033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Key Project Achievements:</a:t>
            </a:r>
            <a:endParaRPr lang="ru-RU" b="1" dirty="0"/>
          </a:p>
        </p:txBody>
      </p:sp>
      <p:sp>
        <p:nvSpPr>
          <p:cNvPr id="3" name="Content Placeholder 2"/>
          <p:cNvSpPr>
            <a:spLocks noGrp="1"/>
          </p:cNvSpPr>
          <p:nvPr>
            <p:ph idx="1"/>
          </p:nvPr>
        </p:nvSpPr>
        <p:spPr>
          <a:xfrm>
            <a:off x="838199" y="1568824"/>
            <a:ext cx="10600765" cy="4608139"/>
          </a:xfrm>
        </p:spPr>
        <p:txBody>
          <a:bodyPr>
            <a:normAutofit/>
          </a:bodyPr>
          <a:lstStyle/>
          <a:p>
            <a:r>
              <a:rPr lang="en-US" dirty="0"/>
              <a:t>Girls and women, including victims of violence in 6 regional centers of </a:t>
            </a:r>
            <a:r>
              <a:rPr lang="en-US" dirty="0" err="1"/>
              <a:t>Jamoats</a:t>
            </a:r>
            <a:r>
              <a:rPr lang="en-US" dirty="0"/>
              <a:t> (Kulyab, Shuroobod, Hamadoni, Vose, Farkhor, Muminobod) have real access to information and services for the prevention of violence.</a:t>
            </a:r>
            <a:br>
              <a:rPr lang="en-US" dirty="0"/>
            </a:br>
            <a:r>
              <a:rPr lang="en-US" dirty="0"/>
              <a:t>- 6 WSGs  successfully operates; There are 90 members of WSGs, including 34 women who suffered from violence at home. They have been trained in the concept of Self Help Group and have the skills to help others. </a:t>
            </a:r>
          </a:p>
          <a:p>
            <a:r>
              <a:rPr lang="en-US" dirty="0"/>
              <a:t>1058 women received support from WSG and 51 women (among them disabled, victims of violence and migrants wives) were referred to Najoti Kudakon Crisis Centre/shelter and other relevant agencies.</a:t>
            </a:r>
            <a:endParaRPr lang="ru-RU" dirty="0"/>
          </a:p>
        </p:txBody>
      </p:sp>
      <p:sp>
        <p:nvSpPr>
          <p:cNvPr id="4" name="Slide Number Placeholder 3">
            <a:extLst>
              <a:ext uri="{FF2B5EF4-FFF2-40B4-BE49-F238E27FC236}">
                <a16:creationId xmlns:a16="http://schemas.microsoft.com/office/drawing/2014/main" id="{B24855F8-3BA9-46EE-BCF4-E3B700B45AA8}"/>
              </a:ext>
            </a:extLst>
          </p:cNvPr>
          <p:cNvSpPr>
            <a:spLocks noGrp="1"/>
          </p:cNvSpPr>
          <p:nvPr>
            <p:ph type="sldNum" sz="quarter" idx="12"/>
          </p:nvPr>
        </p:nvSpPr>
        <p:spPr/>
        <p:txBody>
          <a:bodyPr/>
          <a:lstStyle/>
          <a:p>
            <a:fld id="{692D7E0A-500C-44E0-BD10-995F09012D31}" type="slidenum">
              <a:rPr lang="ru-RU" smtClean="0"/>
              <a:t>6</a:t>
            </a:fld>
            <a:endParaRPr lang="ru-RU"/>
          </a:p>
        </p:txBody>
      </p:sp>
    </p:spTree>
    <p:extLst>
      <p:ext uri="{BB962C8B-B14F-4D97-AF65-F5344CB8AC3E}">
        <p14:creationId xmlns:p14="http://schemas.microsoft.com/office/powerpoint/2010/main" val="37327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Challenges</a:t>
            </a:r>
            <a:endParaRPr lang="ru-RU" b="1" dirty="0"/>
          </a:p>
        </p:txBody>
      </p:sp>
      <p:sp>
        <p:nvSpPr>
          <p:cNvPr id="3" name="Content Placeholder 2"/>
          <p:cNvSpPr>
            <a:spLocks noGrp="1"/>
          </p:cNvSpPr>
          <p:nvPr>
            <p:ph idx="1"/>
          </p:nvPr>
        </p:nvSpPr>
        <p:spPr>
          <a:xfrm>
            <a:off x="838200" y="1690688"/>
            <a:ext cx="10515600" cy="4351338"/>
          </a:xfrm>
        </p:spPr>
        <p:txBody>
          <a:bodyPr>
            <a:normAutofit fontScale="92500"/>
          </a:bodyPr>
          <a:lstStyle/>
          <a:p>
            <a:r>
              <a:rPr lang="en-US" dirty="0"/>
              <a:t>There is no centralized statistic on number of victims or cases of domestic violence in Tajikistan. </a:t>
            </a:r>
          </a:p>
          <a:p>
            <a:r>
              <a:rPr lang="en-US" dirty="0"/>
              <a:t>The cases were  seen that husbands, brothers i.e. male relatives don’t let them to participate in trainings and took their wives, daughters from the trainings. </a:t>
            </a:r>
          </a:p>
          <a:p>
            <a:r>
              <a:rPr lang="en-US" dirty="0"/>
              <a:t> The lawyers in timely manner  prepare and submit documents to the court, but the trials last endlessly and victims gave up with no hope for future progress and they are not willing to stand by their rights anymore.  </a:t>
            </a:r>
          </a:p>
          <a:p>
            <a:r>
              <a:rPr lang="en-US" dirty="0"/>
              <a:t>There are cases that women refused to participate in trial and withdrew their applications (opinions of people/neighbors is more important).   </a:t>
            </a:r>
          </a:p>
        </p:txBody>
      </p:sp>
      <p:sp>
        <p:nvSpPr>
          <p:cNvPr id="4" name="Slide Number Placeholder 3">
            <a:extLst>
              <a:ext uri="{FF2B5EF4-FFF2-40B4-BE49-F238E27FC236}">
                <a16:creationId xmlns:a16="http://schemas.microsoft.com/office/drawing/2014/main" id="{3A33FD6A-3582-45D6-860E-055CF7CD5CE7}"/>
              </a:ext>
            </a:extLst>
          </p:cNvPr>
          <p:cNvSpPr>
            <a:spLocks noGrp="1"/>
          </p:cNvSpPr>
          <p:nvPr>
            <p:ph type="sldNum" sz="quarter" idx="12"/>
          </p:nvPr>
        </p:nvSpPr>
        <p:spPr/>
        <p:txBody>
          <a:bodyPr/>
          <a:lstStyle/>
          <a:p>
            <a:fld id="{692D7E0A-500C-44E0-BD10-995F09012D31}" type="slidenum">
              <a:rPr lang="ru-RU" smtClean="0"/>
              <a:t>7</a:t>
            </a:fld>
            <a:endParaRPr lang="ru-RU"/>
          </a:p>
        </p:txBody>
      </p:sp>
    </p:spTree>
    <p:extLst>
      <p:ext uri="{BB962C8B-B14F-4D97-AF65-F5344CB8AC3E}">
        <p14:creationId xmlns:p14="http://schemas.microsoft.com/office/powerpoint/2010/main" val="409287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9251"/>
          </a:xfrm>
        </p:spPr>
        <p:txBody>
          <a:bodyPr/>
          <a:lstStyle/>
          <a:p>
            <a:pPr algn="ctr"/>
            <a:r>
              <a:rPr lang="en-US" b="1" dirty="0"/>
              <a:t>Recommendations</a:t>
            </a:r>
            <a:endParaRPr lang="ru-RU" b="1" dirty="0"/>
          </a:p>
        </p:txBody>
      </p:sp>
      <p:sp>
        <p:nvSpPr>
          <p:cNvPr id="3" name="Content Placeholder 2"/>
          <p:cNvSpPr>
            <a:spLocks noGrp="1"/>
          </p:cNvSpPr>
          <p:nvPr>
            <p:ph idx="1"/>
          </p:nvPr>
        </p:nvSpPr>
        <p:spPr>
          <a:xfrm>
            <a:off x="838199" y="1398494"/>
            <a:ext cx="10582835" cy="4778469"/>
          </a:xfrm>
        </p:spPr>
        <p:txBody>
          <a:bodyPr>
            <a:normAutofit fontScale="77500" lnSpcReduction="20000"/>
          </a:bodyPr>
          <a:lstStyle/>
          <a:p>
            <a:endParaRPr lang="en-US" dirty="0"/>
          </a:p>
          <a:p>
            <a:pPr fontAlgn="t"/>
            <a:r>
              <a:rPr lang="en-US" dirty="0"/>
              <a:t>Mobilization of resources and continue the work to end violence against women in Tajikistan. Few donors fund the issue of domestic violence in Tajikistan  and its difficult. </a:t>
            </a:r>
          </a:p>
          <a:p>
            <a:pPr fontAlgn="t"/>
            <a:r>
              <a:rPr lang="en-US" dirty="0"/>
              <a:t>Capacity building of Women Support Groups as moving from the project based  to the </a:t>
            </a:r>
            <a:r>
              <a:rPr lang="en-US" dirty="0" err="1"/>
              <a:t>programme</a:t>
            </a:r>
            <a:r>
              <a:rPr lang="en-US" dirty="0"/>
              <a:t>. </a:t>
            </a:r>
            <a:r>
              <a:rPr lang="ru-RU" dirty="0"/>
              <a:t> </a:t>
            </a:r>
            <a:endParaRPr lang="en-US" dirty="0"/>
          </a:p>
          <a:p>
            <a:pPr fontAlgn="t"/>
            <a:r>
              <a:rPr lang="en-US" dirty="0"/>
              <a:t>To strengthen the mechanism of implementation of Law on prevention of Domestic Violence. </a:t>
            </a:r>
          </a:p>
          <a:p>
            <a:pPr fontAlgn="t"/>
            <a:r>
              <a:rPr lang="en-US" dirty="0"/>
              <a:t>To conduct campaign to raise public awareness about domestic violence and how to defend potential victims.</a:t>
            </a:r>
          </a:p>
          <a:p>
            <a:pPr fontAlgn="t"/>
            <a:r>
              <a:rPr lang="en-US" dirty="0"/>
              <a:t>To establish new WSGs in new project areas and other region of Tajikistan,   as WSGs have enough knowledge and experience. </a:t>
            </a:r>
          </a:p>
          <a:p>
            <a:pPr fontAlgn="t"/>
            <a:r>
              <a:rPr lang="en-US" dirty="0"/>
              <a:t>To disseminate the information the experience and results of the experience of WSGs in national and international conferences (that doing by me now </a:t>
            </a:r>
            <a:r>
              <a:rPr lang="en-US" dirty="0">
                <a:sym typeface="Wingdings" panose="05000000000000000000" pitchFamily="2" charset="2"/>
              </a:rPr>
              <a:t>in this conference).</a:t>
            </a:r>
            <a:endParaRPr lang="en-US" dirty="0"/>
          </a:p>
          <a:p>
            <a:pPr marL="0" indent="0" fontAlgn="t">
              <a:buNone/>
            </a:pPr>
            <a:r>
              <a:rPr lang="en-US" dirty="0"/>
              <a:t> </a:t>
            </a:r>
            <a:endParaRPr lang="ru-RU" dirty="0"/>
          </a:p>
        </p:txBody>
      </p:sp>
      <p:sp>
        <p:nvSpPr>
          <p:cNvPr id="4" name="Slide Number Placeholder 3">
            <a:extLst>
              <a:ext uri="{FF2B5EF4-FFF2-40B4-BE49-F238E27FC236}">
                <a16:creationId xmlns:a16="http://schemas.microsoft.com/office/drawing/2014/main" id="{9566252E-6C6B-4BD9-BB31-064E7C9BB903}"/>
              </a:ext>
            </a:extLst>
          </p:cNvPr>
          <p:cNvSpPr>
            <a:spLocks noGrp="1"/>
          </p:cNvSpPr>
          <p:nvPr>
            <p:ph type="sldNum" sz="quarter" idx="12"/>
          </p:nvPr>
        </p:nvSpPr>
        <p:spPr/>
        <p:txBody>
          <a:bodyPr/>
          <a:lstStyle/>
          <a:p>
            <a:fld id="{692D7E0A-500C-44E0-BD10-995F09012D31}" type="slidenum">
              <a:rPr lang="ru-RU" smtClean="0"/>
              <a:t>8</a:t>
            </a:fld>
            <a:endParaRPr lang="ru-RU"/>
          </a:p>
        </p:txBody>
      </p:sp>
    </p:spTree>
    <p:extLst>
      <p:ext uri="{BB962C8B-B14F-4D97-AF65-F5344CB8AC3E}">
        <p14:creationId xmlns:p14="http://schemas.microsoft.com/office/powerpoint/2010/main" val="250546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D63E77-2492-4D68-A2EB-43970D61CE98}"/>
              </a:ext>
            </a:extLst>
          </p:cNvPr>
          <p:cNvSpPr/>
          <p:nvPr/>
        </p:nvSpPr>
        <p:spPr>
          <a:xfrm>
            <a:off x="3048000" y="3105835"/>
            <a:ext cx="6096000" cy="2123658"/>
          </a:xfrm>
          <a:prstGeom prst="rect">
            <a:avLst/>
          </a:prstGeom>
        </p:spPr>
        <p:txBody>
          <a:bodyPr>
            <a:spAutoFit/>
          </a:bodyPr>
          <a:lstStyle/>
          <a:p>
            <a:pPr algn="ctr"/>
            <a:r>
              <a:rPr lang="en-US" altLang="en-US" sz="4400" dirty="0"/>
              <a:t>Thank you!</a:t>
            </a:r>
            <a:br>
              <a:rPr lang="en-US" altLang="en-US" sz="4400" dirty="0"/>
            </a:br>
            <a:r>
              <a:rPr lang="en-US" altLang="en-US" sz="4400" dirty="0"/>
              <a:t>This presentation was funded by Last Mile4D</a:t>
            </a:r>
            <a:endParaRPr lang="en-US" sz="4400" dirty="0"/>
          </a:p>
        </p:txBody>
      </p:sp>
      <p:pic>
        <p:nvPicPr>
          <p:cNvPr id="6" name="Picture 5">
            <a:extLst>
              <a:ext uri="{FF2B5EF4-FFF2-40B4-BE49-F238E27FC236}">
                <a16:creationId xmlns:a16="http://schemas.microsoft.com/office/drawing/2014/main" id="{C971A495-C6C0-4FC6-9BBF-7AEAB10CF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950" y="1144381"/>
            <a:ext cx="4085260" cy="2039639"/>
          </a:xfrm>
          <a:prstGeom prst="rect">
            <a:avLst/>
          </a:prstGeom>
        </p:spPr>
      </p:pic>
      <p:sp>
        <p:nvSpPr>
          <p:cNvPr id="8" name="Slide Number Placeholder 7">
            <a:extLst>
              <a:ext uri="{FF2B5EF4-FFF2-40B4-BE49-F238E27FC236}">
                <a16:creationId xmlns:a16="http://schemas.microsoft.com/office/drawing/2014/main" id="{7DBEDF79-F217-430E-B6A1-CE7E11BF8407}"/>
              </a:ext>
            </a:extLst>
          </p:cNvPr>
          <p:cNvSpPr>
            <a:spLocks noGrp="1"/>
          </p:cNvSpPr>
          <p:nvPr>
            <p:ph type="sldNum" sz="quarter" idx="12"/>
          </p:nvPr>
        </p:nvSpPr>
        <p:spPr/>
        <p:txBody>
          <a:bodyPr/>
          <a:lstStyle/>
          <a:p>
            <a:fld id="{692D7E0A-500C-44E0-BD10-995F09012D31}" type="slidenum">
              <a:rPr lang="ru-RU" smtClean="0"/>
              <a:t>9</a:t>
            </a:fld>
            <a:endParaRPr lang="ru-RU"/>
          </a:p>
        </p:txBody>
      </p:sp>
    </p:spTree>
    <p:extLst>
      <p:ext uri="{BB962C8B-B14F-4D97-AF65-F5344CB8AC3E}">
        <p14:creationId xmlns:p14="http://schemas.microsoft.com/office/powerpoint/2010/main" val="108504726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2016</TotalTime>
  <Words>894</Words>
  <Application>Microsoft Office PowerPoint</Application>
  <PresentationFormat>Widescreen</PresentationFormat>
  <Paragraphs>73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            </vt:lpstr>
      <vt:lpstr>Tajikistan</vt:lpstr>
      <vt:lpstr>Violence in Tajikistan </vt:lpstr>
      <vt:lpstr>Violence in Tajikistan</vt:lpstr>
      <vt:lpstr>Key Achievements</vt:lpstr>
      <vt:lpstr>Key Project Achievements:</vt:lpstr>
      <vt:lpstr>Challenges</vt:lpstr>
      <vt:lpstr>Recommendations</vt:lpstr>
      <vt:lpstr>PowerPoint Presentation</vt:lpstr>
      <vt:lpstr>تشکر!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Tajikistan</dc:title>
  <dc:creator>Shahlo Shoeva</dc:creator>
  <cp:lastModifiedBy>Mahnaz Harrison</cp:lastModifiedBy>
  <cp:revision>114</cp:revision>
  <dcterms:created xsi:type="dcterms:W3CDTF">2016-05-16T03:29:35Z</dcterms:created>
  <dcterms:modified xsi:type="dcterms:W3CDTF">2018-02-11T16:37:33Z</dcterms:modified>
</cp:coreProperties>
</file>