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7" r:id="rId3"/>
    <p:sldId id="257" r:id="rId4"/>
    <p:sldId id="258" r:id="rId5"/>
    <p:sldId id="260" r:id="rId6"/>
    <p:sldId id="259" r:id="rId7"/>
    <p:sldId id="261" r:id="rId8"/>
    <p:sldId id="262" r:id="rId9"/>
    <p:sldId id="264" r:id="rId10"/>
    <p:sldId id="263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6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EA4331-CEC5-4BC5-981A-DBD22940F132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EF4FFF-AC71-469D-AB03-C1841984ED9C}">
      <dgm:prSet phldrT="[Text]"/>
      <dgm:spPr/>
      <dgm:t>
        <a:bodyPr/>
        <a:lstStyle/>
        <a:p>
          <a:r>
            <a:rPr lang="en-US" dirty="0"/>
            <a:t>Act of violence</a:t>
          </a:r>
        </a:p>
      </dgm:t>
    </dgm:pt>
    <dgm:pt modelId="{329598C1-1B49-4B60-BA4C-D6D650563E0A}" type="parTrans" cxnId="{AF01A9F0-CE2B-4809-830E-F705E257B870}">
      <dgm:prSet/>
      <dgm:spPr/>
      <dgm:t>
        <a:bodyPr/>
        <a:lstStyle/>
        <a:p>
          <a:endParaRPr lang="en-US"/>
        </a:p>
      </dgm:t>
    </dgm:pt>
    <dgm:pt modelId="{90D313B2-CC02-4BE0-A1A8-20889A32CFE4}" type="sibTrans" cxnId="{AF01A9F0-CE2B-4809-830E-F705E257B870}">
      <dgm:prSet/>
      <dgm:spPr/>
      <dgm:t>
        <a:bodyPr/>
        <a:lstStyle/>
        <a:p>
          <a:endParaRPr lang="en-US"/>
        </a:p>
      </dgm:t>
    </dgm:pt>
    <dgm:pt modelId="{8A4B5C26-152A-4798-AF3B-015E57D9C8A2}">
      <dgm:prSet phldrT="[Text]"/>
      <dgm:spPr/>
      <dgm:t>
        <a:bodyPr/>
        <a:lstStyle/>
        <a:p>
          <a:r>
            <a:rPr lang="en-US" dirty="0"/>
            <a:t>Psycho-rehabilitation</a:t>
          </a:r>
        </a:p>
      </dgm:t>
    </dgm:pt>
    <dgm:pt modelId="{3071639E-0E9B-4942-A516-CE1C0A20E755}" type="parTrans" cxnId="{2323C025-7AF4-4C2B-A1EA-AE480FA7F33E}">
      <dgm:prSet/>
      <dgm:spPr/>
      <dgm:t>
        <a:bodyPr/>
        <a:lstStyle/>
        <a:p>
          <a:endParaRPr lang="en-US"/>
        </a:p>
      </dgm:t>
    </dgm:pt>
    <dgm:pt modelId="{1352C099-8C61-4EC7-BEB0-367F8B4C1C42}" type="sibTrans" cxnId="{2323C025-7AF4-4C2B-A1EA-AE480FA7F33E}">
      <dgm:prSet/>
      <dgm:spPr/>
      <dgm:t>
        <a:bodyPr/>
        <a:lstStyle/>
        <a:p>
          <a:endParaRPr lang="en-US"/>
        </a:p>
      </dgm:t>
    </dgm:pt>
    <dgm:pt modelId="{E0FEF140-27FC-4041-AD6B-8662E1C4DF44}">
      <dgm:prSet phldrT="[Text]"/>
      <dgm:spPr/>
      <dgm:t>
        <a:bodyPr/>
        <a:lstStyle/>
        <a:p>
          <a:r>
            <a:rPr lang="en-US" dirty="0"/>
            <a:t>Leaving shelter after fixed term </a:t>
          </a:r>
        </a:p>
      </dgm:t>
    </dgm:pt>
    <dgm:pt modelId="{A65D362A-3D4C-4A5D-8ED1-2405C6EA92EF}" type="parTrans" cxnId="{9F7AADDB-B368-4259-BFF6-2F76820A0F84}">
      <dgm:prSet/>
      <dgm:spPr/>
      <dgm:t>
        <a:bodyPr/>
        <a:lstStyle/>
        <a:p>
          <a:endParaRPr lang="en-US"/>
        </a:p>
      </dgm:t>
    </dgm:pt>
    <dgm:pt modelId="{14692E36-A6FF-4546-A233-F8FF99ED9555}" type="sibTrans" cxnId="{9F7AADDB-B368-4259-BFF6-2F76820A0F84}">
      <dgm:prSet/>
      <dgm:spPr/>
      <dgm:t>
        <a:bodyPr/>
        <a:lstStyle/>
        <a:p>
          <a:endParaRPr lang="en-US"/>
        </a:p>
      </dgm:t>
    </dgm:pt>
    <dgm:pt modelId="{0503F9A9-F459-4526-B8CF-64D400DAA957}">
      <dgm:prSet phldrT="[Text]"/>
      <dgm:spPr/>
      <dgm:t>
        <a:bodyPr/>
        <a:lstStyle/>
        <a:p>
          <a:r>
            <a:rPr lang="en-US" dirty="0"/>
            <a:t>Not enough skills for independent life</a:t>
          </a:r>
        </a:p>
      </dgm:t>
    </dgm:pt>
    <dgm:pt modelId="{36940FB8-A057-43C7-AB5A-DE49389FAC41}" type="parTrans" cxnId="{4C2F59BE-B1CE-413C-99B9-987457543FCD}">
      <dgm:prSet/>
      <dgm:spPr/>
      <dgm:t>
        <a:bodyPr/>
        <a:lstStyle/>
        <a:p>
          <a:endParaRPr lang="en-US"/>
        </a:p>
      </dgm:t>
    </dgm:pt>
    <dgm:pt modelId="{B5DE53DE-9422-4508-B052-2E1973FCA916}" type="sibTrans" cxnId="{4C2F59BE-B1CE-413C-99B9-987457543FCD}">
      <dgm:prSet/>
      <dgm:spPr/>
      <dgm:t>
        <a:bodyPr/>
        <a:lstStyle/>
        <a:p>
          <a:endParaRPr lang="en-US"/>
        </a:p>
      </dgm:t>
    </dgm:pt>
    <dgm:pt modelId="{140EF7D7-08A7-42DA-9CB8-FA27995172A8}">
      <dgm:prSet phldrT="[Text]"/>
      <dgm:spPr/>
      <dgm:t>
        <a:bodyPr/>
        <a:lstStyle/>
        <a:p>
          <a:r>
            <a:rPr lang="en-US" dirty="0"/>
            <a:t>Unsuccessful attempt to find job</a:t>
          </a:r>
        </a:p>
      </dgm:t>
    </dgm:pt>
    <dgm:pt modelId="{CC637726-89E1-464B-BBC3-972DF71CC3B3}" type="parTrans" cxnId="{10E702CC-DC99-4210-A751-469A403F2C18}">
      <dgm:prSet/>
      <dgm:spPr/>
      <dgm:t>
        <a:bodyPr/>
        <a:lstStyle/>
        <a:p>
          <a:endParaRPr lang="en-US"/>
        </a:p>
      </dgm:t>
    </dgm:pt>
    <dgm:pt modelId="{1DF4059A-0435-44E7-8FF0-2E0D5944C144}" type="sibTrans" cxnId="{10E702CC-DC99-4210-A751-469A403F2C18}">
      <dgm:prSet/>
      <dgm:spPr/>
      <dgm:t>
        <a:bodyPr/>
        <a:lstStyle/>
        <a:p>
          <a:endParaRPr lang="en-US"/>
        </a:p>
      </dgm:t>
    </dgm:pt>
    <dgm:pt modelId="{D149C248-26BE-4159-8C21-0D6CE632BA43}">
      <dgm:prSet phldrT="[Text]"/>
      <dgm:spPr/>
      <dgm:t>
        <a:bodyPr/>
        <a:lstStyle/>
        <a:p>
          <a:r>
            <a:rPr lang="en-US" dirty="0"/>
            <a:t>Shelter (with dependents)</a:t>
          </a:r>
        </a:p>
      </dgm:t>
    </dgm:pt>
    <dgm:pt modelId="{0EFFF1A5-5F1D-49DB-9093-C1010B7D1FEF}" type="parTrans" cxnId="{A53E8EAE-C55C-4311-8103-56E55D2E6E85}">
      <dgm:prSet/>
      <dgm:spPr/>
      <dgm:t>
        <a:bodyPr/>
        <a:lstStyle/>
        <a:p>
          <a:endParaRPr lang="en-US"/>
        </a:p>
      </dgm:t>
    </dgm:pt>
    <dgm:pt modelId="{0B105504-2E87-4539-B0A2-20990A26B509}" type="sibTrans" cxnId="{A53E8EAE-C55C-4311-8103-56E55D2E6E85}">
      <dgm:prSet/>
      <dgm:spPr/>
      <dgm:t>
        <a:bodyPr/>
        <a:lstStyle/>
        <a:p>
          <a:endParaRPr lang="en-US"/>
        </a:p>
      </dgm:t>
    </dgm:pt>
    <dgm:pt modelId="{E3831740-608C-4F18-A4B6-A08D04FA455F}">
      <dgm:prSet phldrT="[Text]"/>
      <dgm:spPr/>
      <dgm:t>
        <a:bodyPr/>
        <a:lstStyle/>
        <a:p>
          <a:r>
            <a:rPr lang="en-US" dirty="0"/>
            <a:t>Back to perpetrator</a:t>
          </a:r>
        </a:p>
      </dgm:t>
    </dgm:pt>
    <dgm:pt modelId="{BECFBEF5-4DE4-4C19-8B45-07320624BCB0}" type="parTrans" cxnId="{2997D7B4-FD3C-47D5-9036-0A29E81F142D}">
      <dgm:prSet/>
      <dgm:spPr/>
      <dgm:t>
        <a:bodyPr/>
        <a:lstStyle/>
        <a:p>
          <a:endParaRPr lang="en-US"/>
        </a:p>
      </dgm:t>
    </dgm:pt>
    <dgm:pt modelId="{276E2845-9BE5-4CC7-B555-801B4245B5CB}" type="sibTrans" cxnId="{2997D7B4-FD3C-47D5-9036-0A29E81F142D}">
      <dgm:prSet/>
      <dgm:spPr/>
      <dgm:t>
        <a:bodyPr/>
        <a:lstStyle/>
        <a:p>
          <a:endParaRPr lang="en-US"/>
        </a:p>
      </dgm:t>
    </dgm:pt>
    <dgm:pt modelId="{8DBCDC42-8095-4F22-83AB-C10F4B0323AD}" type="pres">
      <dgm:prSet presAssocID="{E1EA4331-CEC5-4BC5-981A-DBD22940F132}" presName="Name0" presStyleCnt="0">
        <dgm:presLayoutVars>
          <dgm:dir/>
          <dgm:resizeHandles val="exact"/>
        </dgm:presLayoutVars>
      </dgm:prSet>
      <dgm:spPr/>
    </dgm:pt>
    <dgm:pt modelId="{4965082F-6D43-4AAD-A7F5-A5E5BC25CA11}" type="pres">
      <dgm:prSet presAssocID="{E1EA4331-CEC5-4BC5-981A-DBD22940F132}" presName="cycle" presStyleCnt="0"/>
      <dgm:spPr/>
    </dgm:pt>
    <dgm:pt modelId="{88C25C49-12DB-42AD-B579-5ED72FC5914C}" type="pres">
      <dgm:prSet presAssocID="{A0EF4FFF-AC71-469D-AB03-C1841984ED9C}" presName="nodeFirstNode" presStyleLbl="node1" presStyleIdx="0" presStyleCnt="7">
        <dgm:presLayoutVars>
          <dgm:bulletEnabled val="1"/>
        </dgm:presLayoutVars>
      </dgm:prSet>
      <dgm:spPr/>
    </dgm:pt>
    <dgm:pt modelId="{3A2310CD-413F-450B-807B-9B439FEC0A9D}" type="pres">
      <dgm:prSet presAssocID="{90D313B2-CC02-4BE0-A1A8-20889A32CFE4}" presName="sibTransFirstNode" presStyleLbl="bgShp" presStyleIdx="0" presStyleCnt="1" custLinFactNeighborX="809"/>
      <dgm:spPr/>
    </dgm:pt>
    <dgm:pt modelId="{BA842B12-6401-4A6C-A404-95264A4033D8}" type="pres">
      <dgm:prSet presAssocID="{D149C248-26BE-4159-8C21-0D6CE632BA43}" presName="nodeFollowingNodes" presStyleLbl="node1" presStyleIdx="1" presStyleCnt="7">
        <dgm:presLayoutVars>
          <dgm:bulletEnabled val="1"/>
        </dgm:presLayoutVars>
      </dgm:prSet>
      <dgm:spPr/>
    </dgm:pt>
    <dgm:pt modelId="{4ED80A88-7001-4093-A912-6A11ADBEC9E2}" type="pres">
      <dgm:prSet presAssocID="{8A4B5C26-152A-4798-AF3B-015E57D9C8A2}" presName="nodeFollowingNodes" presStyleLbl="node1" presStyleIdx="2" presStyleCnt="7" custRadScaleRad="104918" custRadScaleInc="-22222">
        <dgm:presLayoutVars>
          <dgm:bulletEnabled val="1"/>
        </dgm:presLayoutVars>
      </dgm:prSet>
      <dgm:spPr/>
    </dgm:pt>
    <dgm:pt modelId="{52F25D25-53DA-43E4-9AF1-382931478299}" type="pres">
      <dgm:prSet presAssocID="{E0FEF140-27FC-4041-AD6B-8662E1C4DF44}" presName="nodeFollowingNodes" presStyleLbl="node1" presStyleIdx="3" presStyleCnt="7" custRadScaleRad="99483" custRadScaleInc="-31932">
        <dgm:presLayoutVars>
          <dgm:bulletEnabled val="1"/>
        </dgm:presLayoutVars>
      </dgm:prSet>
      <dgm:spPr/>
    </dgm:pt>
    <dgm:pt modelId="{F7D4ADC0-C6D0-4D06-B18F-F979D568F1E7}" type="pres">
      <dgm:prSet presAssocID="{0503F9A9-F459-4526-B8CF-64D400DAA957}" presName="nodeFollowingNodes" presStyleLbl="node1" presStyleIdx="4" presStyleCnt="7" custRadScaleRad="103729" custRadScaleInc="27607">
        <dgm:presLayoutVars>
          <dgm:bulletEnabled val="1"/>
        </dgm:presLayoutVars>
      </dgm:prSet>
      <dgm:spPr/>
    </dgm:pt>
    <dgm:pt modelId="{D097A13E-FE13-4276-9E03-BB289B6D7631}" type="pres">
      <dgm:prSet presAssocID="{140EF7D7-08A7-42DA-9CB8-FA27995172A8}" presName="nodeFollowingNodes" presStyleLbl="node1" presStyleIdx="5" presStyleCnt="7" custRadScaleRad="107033" custRadScaleInc="17272">
        <dgm:presLayoutVars>
          <dgm:bulletEnabled val="1"/>
        </dgm:presLayoutVars>
      </dgm:prSet>
      <dgm:spPr/>
    </dgm:pt>
    <dgm:pt modelId="{7B9A3E03-7CEB-4116-93C7-65200DF66329}" type="pres">
      <dgm:prSet presAssocID="{E3831740-608C-4F18-A4B6-A08D04FA455F}" presName="nodeFollowingNodes" presStyleLbl="node1" presStyleIdx="6" presStyleCnt="7" custRadScaleRad="108433" custRadScaleInc="-13725">
        <dgm:presLayoutVars>
          <dgm:bulletEnabled val="1"/>
        </dgm:presLayoutVars>
      </dgm:prSet>
      <dgm:spPr/>
    </dgm:pt>
  </dgm:ptLst>
  <dgm:cxnLst>
    <dgm:cxn modelId="{3F885A12-C07B-4FC4-907F-618CA68453F4}" type="presOf" srcId="{8A4B5C26-152A-4798-AF3B-015E57D9C8A2}" destId="{4ED80A88-7001-4093-A912-6A11ADBEC9E2}" srcOrd="0" destOrd="0" presId="urn:microsoft.com/office/officeart/2005/8/layout/cycle3"/>
    <dgm:cxn modelId="{86736E15-71F6-4819-B022-11F8867542B8}" type="presOf" srcId="{0503F9A9-F459-4526-B8CF-64D400DAA957}" destId="{F7D4ADC0-C6D0-4D06-B18F-F979D568F1E7}" srcOrd="0" destOrd="0" presId="urn:microsoft.com/office/officeart/2005/8/layout/cycle3"/>
    <dgm:cxn modelId="{2323C025-7AF4-4C2B-A1EA-AE480FA7F33E}" srcId="{E1EA4331-CEC5-4BC5-981A-DBD22940F132}" destId="{8A4B5C26-152A-4798-AF3B-015E57D9C8A2}" srcOrd="2" destOrd="0" parTransId="{3071639E-0E9B-4942-A516-CE1C0A20E755}" sibTransId="{1352C099-8C61-4EC7-BEB0-367F8B4C1C42}"/>
    <dgm:cxn modelId="{5BA7B270-83BE-43AF-B085-7BAC1A43AC98}" type="presOf" srcId="{E3831740-608C-4F18-A4B6-A08D04FA455F}" destId="{7B9A3E03-7CEB-4116-93C7-65200DF66329}" srcOrd="0" destOrd="0" presId="urn:microsoft.com/office/officeart/2005/8/layout/cycle3"/>
    <dgm:cxn modelId="{C2AD7F7B-BA81-4FD7-B3EE-C16E55146D70}" type="presOf" srcId="{A0EF4FFF-AC71-469D-AB03-C1841984ED9C}" destId="{88C25C49-12DB-42AD-B579-5ED72FC5914C}" srcOrd="0" destOrd="0" presId="urn:microsoft.com/office/officeart/2005/8/layout/cycle3"/>
    <dgm:cxn modelId="{A53E8EAE-C55C-4311-8103-56E55D2E6E85}" srcId="{E1EA4331-CEC5-4BC5-981A-DBD22940F132}" destId="{D149C248-26BE-4159-8C21-0D6CE632BA43}" srcOrd="1" destOrd="0" parTransId="{0EFFF1A5-5F1D-49DB-9093-C1010B7D1FEF}" sibTransId="{0B105504-2E87-4539-B0A2-20990A26B509}"/>
    <dgm:cxn modelId="{2997D7B4-FD3C-47D5-9036-0A29E81F142D}" srcId="{E1EA4331-CEC5-4BC5-981A-DBD22940F132}" destId="{E3831740-608C-4F18-A4B6-A08D04FA455F}" srcOrd="6" destOrd="0" parTransId="{BECFBEF5-4DE4-4C19-8B45-07320624BCB0}" sibTransId="{276E2845-9BE5-4CC7-B555-801B4245B5CB}"/>
    <dgm:cxn modelId="{2744B1B7-738C-46B9-BE86-F93D95A3ED09}" type="presOf" srcId="{E1EA4331-CEC5-4BC5-981A-DBD22940F132}" destId="{8DBCDC42-8095-4F22-83AB-C10F4B0323AD}" srcOrd="0" destOrd="0" presId="urn:microsoft.com/office/officeart/2005/8/layout/cycle3"/>
    <dgm:cxn modelId="{4C2F59BE-B1CE-413C-99B9-987457543FCD}" srcId="{E1EA4331-CEC5-4BC5-981A-DBD22940F132}" destId="{0503F9A9-F459-4526-B8CF-64D400DAA957}" srcOrd="4" destOrd="0" parTransId="{36940FB8-A057-43C7-AB5A-DE49389FAC41}" sibTransId="{B5DE53DE-9422-4508-B052-2E1973FCA916}"/>
    <dgm:cxn modelId="{10E702CC-DC99-4210-A751-469A403F2C18}" srcId="{E1EA4331-CEC5-4BC5-981A-DBD22940F132}" destId="{140EF7D7-08A7-42DA-9CB8-FA27995172A8}" srcOrd="5" destOrd="0" parTransId="{CC637726-89E1-464B-BBC3-972DF71CC3B3}" sibTransId="{1DF4059A-0435-44E7-8FF0-2E0D5944C144}"/>
    <dgm:cxn modelId="{9F7AADDB-B368-4259-BFF6-2F76820A0F84}" srcId="{E1EA4331-CEC5-4BC5-981A-DBD22940F132}" destId="{E0FEF140-27FC-4041-AD6B-8662E1C4DF44}" srcOrd="3" destOrd="0" parTransId="{A65D362A-3D4C-4A5D-8ED1-2405C6EA92EF}" sibTransId="{14692E36-A6FF-4546-A233-F8FF99ED9555}"/>
    <dgm:cxn modelId="{B62126DE-71F5-4896-BC52-74CD42E420E2}" type="presOf" srcId="{140EF7D7-08A7-42DA-9CB8-FA27995172A8}" destId="{D097A13E-FE13-4276-9E03-BB289B6D7631}" srcOrd="0" destOrd="0" presId="urn:microsoft.com/office/officeart/2005/8/layout/cycle3"/>
    <dgm:cxn modelId="{AF01A9F0-CE2B-4809-830E-F705E257B870}" srcId="{E1EA4331-CEC5-4BC5-981A-DBD22940F132}" destId="{A0EF4FFF-AC71-469D-AB03-C1841984ED9C}" srcOrd="0" destOrd="0" parTransId="{329598C1-1B49-4B60-BA4C-D6D650563E0A}" sibTransId="{90D313B2-CC02-4BE0-A1A8-20889A32CFE4}"/>
    <dgm:cxn modelId="{4CB1DEF6-47B6-4D83-B442-7EC3E5FCC15F}" type="presOf" srcId="{E0FEF140-27FC-4041-AD6B-8662E1C4DF44}" destId="{52F25D25-53DA-43E4-9AF1-382931478299}" srcOrd="0" destOrd="0" presId="urn:microsoft.com/office/officeart/2005/8/layout/cycle3"/>
    <dgm:cxn modelId="{750520FB-6D37-483F-9BEB-231F052E8928}" type="presOf" srcId="{D149C248-26BE-4159-8C21-0D6CE632BA43}" destId="{BA842B12-6401-4A6C-A404-95264A4033D8}" srcOrd="0" destOrd="0" presId="urn:microsoft.com/office/officeart/2005/8/layout/cycle3"/>
    <dgm:cxn modelId="{1A40F8FF-FD23-4E68-906E-4078EAA644CF}" type="presOf" srcId="{90D313B2-CC02-4BE0-A1A8-20889A32CFE4}" destId="{3A2310CD-413F-450B-807B-9B439FEC0A9D}" srcOrd="0" destOrd="0" presId="urn:microsoft.com/office/officeart/2005/8/layout/cycle3"/>
    <dgm:cxn modelId="{5DA6DDAF-024A-4658-9D01-5B382F713E63}" type="presParOf" srcId="{8DBCDC42-8095-4F22-83AB-C10F4B0323AD}" destId="{4965082F-6D43-4AAD-A7F5-A5E5BC25CA11}" srcOrd="0" destOrd="0" presId="urn:microsoft.com/office/officeart/2005/8/layout/cycle3"/>
    <dgm:cxn modelId="{A0C5ABE2-D896-4FCB-8232-B5F62DDDAFC1}" type="presParOf" srcId="{4965082F-6D43-4AAD-A7F5-A5E5BC25CA11}" destId="{88C25C49-12DB-42AD-B579-5ED72FC5914C}" srcOrd="0" destOrd="0" presId="urn:microsoft.com/office/officeart/2005/8/layout/cycle3"/>
    <dgm:cxn modelId="{8625B3B9-DC63-4914-AAC0-868AF4459344}" type="presParOf" srcId="{4965082F-6D43-4AAD-A7F5-A5E5BC25CA11}" destId="{3A2310CD-413F-450B-807B-9B439FEC0A9D}" srcOrd="1" destOrd="0" presId="urn:microsoft.com/office/officeart/2005/8/layout/cycle3"/>
    <dgm:cxn modelId="{B2F4528B-B179-4786-BD4C-7A5C658FC5AC}" type="presParOf" srcId="{4965082F-6D43-4AAD-A7F5-A5E5BC25CA11}" destId="{BA842B12-6401-4A6C-A404-95264A4033D8}" srcOrd="2" destOrd="0" presId="urn:microsoft.com/office/officeart/2005/8/layout/cycle3"/>
    <dgm:cxn modelId="{73BA61D8-3F93-47D4-A743-1099A84EAF4A}" type="presParOf" srcId="{4965082F-6D43-4AAD-A7F5-A5E5BC25CA11}" destId="{4ED80A88-7001-4093-A912-6A11ADBEC9E2}" srcOrd="3" destOrd="0" presId="urn:microsoft.com/office/officeart/2005/8/layout/cycle3"/>
    <dgm:cxn modelId="{7B5C30C9-B504-48DB-BCD3-EB28C0882AFF}" type="presParOf" srcId="{4965082F-6D43-4AAD-A7F5-A5E5BC25CA11}" destId="{52F25D25-53DA-43E4-9AF1-382931478299}" srcOrd="4" destOrd="0" presId="urn:microsoft.com/office/officeart/2005/8/layout/cycle3"/>
    <dgm:cxn modelId="{507B2889-A5B5-4EFC-9227-299E406E1059}" type="presParOf" srcId="{4965082F-6D43-4AAD-A7F5-A5E5BC25CA11}" destId="{F7D4ADC0-C6D0-4D06-B18F-F979D568F1E7}" srcOrd="5" destOrd="0" presId="urn:microsoft.com/office/officeart/2005/8/layout/cycle3"/>
    <dgm:cxn modelId="{ADAF4AE6-846B-4BA1-BE31-FFCCF2A6EEA3}" type="presParOf" srcId="{4965082F-6D43-4AAD-A7F5-A5E5BC25CA11}" destId="{D097A13E-FE13-4276-9E03-BB289B6D7631}" srcOrd="6" destOrd="0" presId="urn:microsoft.com/office/officeart/2005/8/layout/cycle3"/>
    <dgm:cxn modelId="{97A23E42-F981-46D2-B68B-F669E324079C}" type="presParOf" srcId="{4965082F-6D43-4AAD-A7F5-A5E5BC25CA11}" destId="{7B9A3E03-7CEB-4116-93C7-65200DF66329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310CD-413F-450B-807B-9B439FEC0A9D}">
      <dsp:nvSpPr>
        <dsp:cNvPr id="0" name=""/>
        <dsp:cNvSpPr/>
      </dsp:nvSpPr>
      <dsp:spPr>
        <a:xfrm>
          <a:off x="2288226" y="-21462"/>
          <a:ext cx="3206554" cy="3206554"/>
        </a:xfrm>
        <a:prstGeom prst="circularArrow">
          <a:avLst>
            <a:gd name="adj1" fmla="val 5544"/>
            <a:gd name="adj2" fmla="val 330680"/>
            <a:gd name="adj3" fmla="val 14507514"/>
            <a:gd name="adj4" fmla="val 16954959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C25C49-12DB-42AD-B579-5ED72FC5914C}">
      <dsp:nvSpPr>
        <dsp:cNvPr id="0" name=""/>
        <dsp:cNvSpPr/>
      </dsp:nvSpPr>
      <dsp:spPr>
        <a:xfrm>
          <a:off x="3363492" y="259"/>
          <a:ext cx="1004140" cy="5020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Act of violence</a:t>
          </a:r>
        </a:p>
      </dsp:txBody>
      <dsp:txXfrm>
        <a:off x="3388001" y="24768"/>
        <a:ext cx="955122" cy="453052"/>
      </dsp:txXfrm>
    </dsp:sp>
    <dsp:sp modelId="{BA842B12-6401-4A6C-A404-95264A4033D8}">
      <dsp:nvSpPr>
        <dsp:cNvPr id="0" name=""/>
        <dsp:cNvSpPr/>
      </dsp:nvSpPr>
      <dsp:spPr>
        <a:xfrm>
          <a:off x="4432569" y="515099"/>
          <a:ext cx="1004140" cy="5020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Shelter (with dependents)</a:t>
          </a:r>
        </a:p>
      </dsp:txBody>
      <dsp:txXfrm>
        <a:off x="4457078" y="539608"/>
        <a:ext cx="955122" cy="453052"/>
      </dsp:txXfrm>
    </dsp:sp>
    <dsp:sp modelId="{4ED80A88-7001-4093-A912-6A11ADBEC9E2}">
      <dsp:nvSpPr>
        <dsp:cNvPr id="0" name=""/>
        <dsp:cNvSpPr/>
      </dsp:nvSpPr>
      <dsp:spPr>
        <a:xfrm>
          <a:off x="4796358" y="1439173"/>
          <a:ext cx="1004140" cy="5020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Psycho-rehabilitation</a:t>
          </a:r>
        </a:p>
      </dsp:txBody>
      <dsp:txXfrm>
        <a:off x="4820867" y="1463682"/>
        <a:ext cx="955122" cy="453052"/>
      </dsp:txXfrm>
    </dsp:sp>
    <dsp:sp modelId="{52F25D25-53DA-43E4-9AF1-382931478299}">
      <dsp:nvSpPr>
        <dsp:cNvPr id="0" name=""/>
        <dsp:cNvSpPr/>
      </dsp:nvSpPr>
      <dsp:spPr>
        <a:xfrm>
          <a:off x="4239417" y="2408455"/>
          <a:ext cx="1004140" cy="5020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Leaving shelter after fixed term </a:t>
          </a:r>
        </a:p>
      </dsp:txBody>
      <dsp:txXfrm>
        <a:off x="4263926" y="2432964"/>
        <a:ext cx="955122" cy="453052"/>
      </dsp:txXfrm>
    </dsp:sp>
    <dsp:sp modelId="{F7D4ADC0-C6D0-4D06-B18F-F979D568F1E7}">
      <dsp:nvSpPr>
        <dsp:cNvPr id="0" name=""/>
        <dsp:cNvSpPr/>
      </dsp:nvSpPr>
      <dsp:spPr>
        <a:xfrm>
          <a:off x="2487565" y="2483269"/>
          <a:ext cx="1004140" cy="5020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Not enough skills for independent life</a:t>
          </a:r>
        </a:p>
      </dsp:txBody>
      <dsp:txXfrm>
        <a:off x="2512074" y="2507778"/>
        <a:ext cx="955122" cy="453052"/>
      </dsp:txXfrm>
    </dsp:sp>
    <dsp:sp modelId="{D097A13E-FE13-4276-9E03-BB289B6D7631}">
      <dsp:nvSpPr>
        <dsp:cNvPr id="0" name=""/>
        <dsp:cNvSpPr/>
      </dsp:nvSpPr>
      <dsp:spPr>
        <a:xfrm>
          <a:off x="1905682" y="1497374"/>
          <a:ext cx="1004140" cy="5020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Unsuccessful attempt to find job</a:t>
          </a:r>
        </a:p>
      </dsp:txBody>
      <dsp:txXfrm>
        <a:off x="1930191" y="1521883"/>
        <a:ext cx="955122" cy="453052"/>
      </dsp:txXfrm>
    </dsp:sp>
    <dsp:sp modelId="{7B9A3E03-7CEB-4116-93C7-65200DF66329}">
      <dsp:nvSpPr>
        <dsp:cNvPr id="0" name=""/>
        <dsp:cNvSpPr/>
      </dsp:nvSpPr>
      <dsp:spPr>
        <a:xfrm>
          <a:off x="2111529" y="573287"/>
          <a:ext cx="1004140" cy="5020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Back to perpetrator</a:t>
          </a:r>
        </a:p>
      </dsp:txBody>
      <dsp:txXfrm>
        <a:off x="2136038" y="597796"/>
        <a:ext cx="955122" cy="453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Social integration of dv victims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Pilot</a:t>
            </a:r>
            <a:r>
              <a:rPr lang="en-US" dirty="0"/>
              <a:t> standardized rehabilitation </a:t>
            </a:r>
            <a:r>
              <a:rPr lang="en-US" dirty="0" err="1"/>
              <a:t>programme</a:t>
            </a:r>
            <a:r>
              <a:rPr lang="en-US" dirty="0"/>
              <a:t> that leads to socio-economic integration of DV Victims  </a:t>
            </a:r>
          </a:p>
        </p:txBody>
      </p:sp>
      <p:pic>
        <p:nvPicPr>
          <p:cNvPr id="4" name="Picture 3" descr="C:\Users\Keti\Pictures\IRC_logo_Eng small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4949" y="2531880"/>
            <a:ext cx="401052" cy="1073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223760" y="5421086"/>
            <a:ext cx="4480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Ms. Katie </a:t>
            </a:r>
            <a:r>
              <a:rPr lang="en-US" b="1" dirty="0" err="1"/>
              <a:t>Gomelauri</a:t>
            </a:r>
            <a:endParaRPr lang="en-US" b="1" dirty="0"/>
          </a:p>
          <a:p>
            <a:r>
              <a:rPr lang="en-US" b="1" dirty="0"/>
              <a:t>Project Director</a:t>
            </a:r>
          </a:p>
          <a:p>
            <a:r>
              <a:rPr lang="en-US" b="1" dirty="0"/>
              <a:t>Innovations and Reforms Center (IRC)</a:t>
            </a:r>
          </a:p>
        </p:txBody>
      </p:sp>
    </p:spTree>
    <p:extLst>
      <p:ext uri="{BB962C8B-B14F-4D97-AF65-F5344CB8AC3E}">
        <p14:creationId xmlns:p14="http://schemas.microsoft.com/office/powerpoint/2010/main" val="2534919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Monitoring and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Monitoring implementation of rehabilitation </a:t>
            </a:r>
            <a:r>
              <a:rPr lang="en-US" dirty="0" err="1"/>
              <a:t>programme</a:t>
            </a:r>
            <a:endParaRPr lang="en-US" dirty="0"/>
          </a:p>
          <a:p>
            <a:pPr lvl="1"/>
            <a:r>
              <a:rPr lang="en-US" dirty="0"/>
              <a:t>Course of vocational trainings</a:t>
            </a:r>
          </a:p>
          <a:p>
            <a:pPr lvl="1"/>
            <a:r>
              <a:rPr lang="en-US" dirty="0"/>
              <a:t>Housing</a:t>
            </a:r>
          </a:p>
          <a:p>
            <a:pPr lvl="1"/>
            <a:r>
              <a:rPr lang="en-US" dirty="0"/>
              <a:t>Baby care </a:t>
            </a:r>
          </a:p>
          <a:p>
            <a:pPr lvl="1"/>
            <a:r>
              <a:rPr lang="en-US" dirty="0"/>
              <a:t>?</a:t>
            </a:r>
          </a:p>
          <a:p>
            <a:r>
              <a:rPr lang="en-US" dirty="0"/>
              <a:t>Evaluation of rehabilitation </a:t>
            </a:r>
            <a:r>
              <a:rPr lang="en-US" dirty="0" err="1"/>
              <a:t>programme</a:t>
            </a:r>
            <a:endParaRPr lang="en-US" dirty="0"/>
          </a:p>
          <a:p>
            <a:pPr lvl="1"/>
            <a:r>
              <a:rPr lang="en-US" dirty="0"/>
              <a:t>Feedback from beneficiaries</a:t>
            </a:r>
          </a:p>
          <a:p>
            <a:pPr lvl="1"/>
            <a:r>
              <a:rPr lang="en-US" dirty="0"/>
              <a:t>Feedback from service providers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990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Fine-tuning of the </a:t>
            </a:r>
            <a:r>
              <a:rPr lang="en-US" dirty="0" err="1"/>
              <a:t>programme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4325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for your attention and engagement!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questions? </a:t>
            </a:r>
          </a:p>
        </p:txBody>
      </p:sp>
    </p:spTree>
    <p:extLst>
      <p:ext uri="{BB962C8B-B14F-4D97-AF65-F5344CB8AC3E}">
        <p14:creationId xmlns:p14="http://schemas.microsoft.com/office/powerpoint/2010/main" val="726358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04D9A9D6-F62B-45AC-B08F-36884AE38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186114"/>
            <a:ext cx="4572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3300"/>
              <a:t>Thank you!</a:t>
            </a:r>
            <a:br>
              <a:rPr lang="en-US" altLang="en-US" sz="3300"/>
            </a:br>
            <a:r>
              <a:rPr lang="en-US" altLang="en-US" sz="3300"/>
              <a:t>This presentation was funded by Last Mile4D</a:t>
            </a:r>
          </a:p>
        </p:txBody>
      </p:sp>
      <p:pic>
        <p:nvPicPr>
          <p:cNvPr id="23555" name="Picture 5">
            <a:extLst>
              <a:ext uri="{FF2B5EF4-FFF2-40B4-BE49-F238E27FC236}">
                <a16:creationId xmlns:a16="http://schemas.microsoft.com/office/drawing/2014/main" id="{5040CBAD-04A0-48A3-886E-8D4A03ED2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4" y="1716088"/>
            <a:ext cx="3063875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Slide Number Placeholder 7">
            <a:extLst>
              <a:ext uri="{FF2B5EF4-FFF2-40B4-BE49-F238E27FC236}">
                <a16:creationId xmlns:a16="http://schemas.microsoft.com/office/drawing/2014/main" id="{0B824F40-21ED-436A-AB00-A3F297EAC6F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1524000" y="0"/>
            <a:ext cx="0" cy="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0" hangingPunct="0"/>
            <a:fld id="{E60CBAFD-F4CF-4ADA-A947-3B153498A4E3}" type="slidenum">
              <a:rPr lang="ru-RU" altLang="en-US" sz="1800"/>
              <a:pPr algn="l" eaLnBrk="0" hangingPunct="0"/>
              <a:t>13</a:t>
            </a:fld>
            <a:endParaRPr lang="ru-RU" altLang="en-US" sz="1800"/>
          </a:p>
        </p:txBody>
      </p:sp>
    </p:spTree>
    <p:extLst>
      <p:ext uri="{BB962C8B-B14F-4D97-AF65-F5344CB8AC3E}">
        <p14:creationId xmlns:p14="http://schemas.microsoft.com/office/powerpoint/2010/main" val="1686847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Innovations and reforms center – service design and delivery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IRC core staff having substantial experience in (public) service design and implementation has defined its niche </a:t>
            </a:r>
          </a:p>
          <a:p>
            <a:r>
              <a:rPr lang="en-US" dirty="0"/>
              <a:t>Mapping guided and lead IRC to the main topic</a:t>
            </a:r>
          </a:p>
          <a:p>
            <a:r>
              <a:rPr lang="en-US" dirty="0"/>
              <a:t>Developing new initiative aiming at filling the gap identified during the mapping</a:t>
            </a:r>
          </a:p>
          <a:p>
            <a:r>
              <a:rPr lang="en-US" dirty="0"/>
              <a:t>Setting up shelter facilities</a:t>
            </a:r>
          </a:p>
          <a:p>
            <a:r>
              <a:rPr lang="en-US" dirty="0">
                <a:solidFill>
                  <a:schemeClr val="tx1"/>
                </a:solidFill>
              </a:rPr>
              <a:t>Piloting social integration </a:t>
            </a:r>
            <a:r>
              <a:rPr lang="en-US" dirty="0" err="1">
                <a:solidFill>
                  <a:schemeClr val="tx1"/>
                </a:solidFill>
              </a:rPr>
              <a:t>programme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Creating success stories for possible replication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of the Causes of repeated victimization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Substantial gap in socio-economic integration</a:t>
            </a:r>
          </a:p>
          <a:p>
            <a:pPr lvl="1"/>
            <a:r>
              <a:rPr lang="en-GB" dirty="0"/>
              <a:t>Lack of various standards and systemic approach for victims’ socialization;</a:t>
            </a:r>
          </a:p>
          <a:p>
            <a:r>
              <a:rPr lang="en-GB" dirty="0"/>
              <a:t>Very often, if not in most of the cases, victims return to the perpetrators</a:t>
            </a:r>
          </a:p>
          <a:p>
            <a:pPr lvl="1"/>
            <a:r>
              <a:rPr lang="en-GB" dirty="0"/>
              <a:t>Non existence of tailored rehabilitation services leading to victims’ empowerment;</a:t>
            </a:r>
          </a:p>
          <a:p>
            <a:r>
              <a:rPr lang="en-GB" dirty="0"/>
              <a:t>More? </a:t>
            </a:r>
          </a:p>
        </p:txBody>
      </p:sp>
    </p:spTree>
    <p:extLst>
      <p:ext uri="{BB962C8B-B14F-4D97-AF65-F5344CB8AC3E}">
        <p14:creationId xmlns:p14="http://schemas.microsoft.com/office/powerpoint/2010/main" val="18897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Circle, where to intervene?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413893"/>
              </p:ext>
            </p:extLst>
          </p:nvPr>
        </p:nvGraphicFramePr>
        <p:xfrm>
          <a:off x="2230438" y="2638425"/>
          <a:ext cx="7731125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2416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Facilitated workshop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Bringing together beneficiaries and service providers</a:t>
            </a:r>
          </a:p>
          <a:p>
            <a:r>
              <a:rPr lang="en-US" dirty="0"/>
              <a:t>Identifying organizations/institutions/agencies/individuals to facilitate the process</a:t>
            </a:r>
          </a:p>
          <a:p>
            <a:r>
              <a:rPr lang="en-US" dirty="0"/>
              <a:t>Map the possible components for intervention</a:t>
            </a:r>
          </a:p>
          <a:p>
            <a:r>
              <a:rPr lang="en-US" dirty="0"/>
              <a:t>Develop cycle of interventions   </a:t>
            </a:r>
          </a:p>
        </p:txBody>
      </p:sp>
    </p:spTree>
    <p:extLst>
      <p:ext uri="{BB962C8B-B14F-4D97-AF65-F5344CB8AC3E}">
        <p14:creationId xmlns:p14="http://schemas.microsoft.com/office/powerpoint/2010/main" val="2113091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Identification of needs and skills – complex approach </a:t>
            </a:r>
          </a:p>
          <a:p>
            <a:r>
              <a:rPr lang="en-US" dirty="0"/>
              <a:t>Motivating – encouraging victims to change their lives</a:t>
            </a:r>
          </a:p>
          <a:p>
            <a:r>
              <a:rPr lang="en-US" dirty="0"/>
              <a:t>Start working on development – facilitating to gradual preparation of victims for independent life   </a:t>
            </a:r>
          </a:p>
        </p:txBody>
      </p:sp>
    </p:spTree>
    <p:extLst>
      <p:ext uri="{BB962C8B-B14F-4D97-AF65-F5344CB8AC3E}">
        <p14:creationId xmlns:p14="http://schemas.microsoft.com/office/powerpoint/2010/main" val="101790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Providing victims with housing</a:t>
            </a:r>
          </a:p>
          <a:p>
            <a:r>
              <a:rPr lang="en-US" dirty="0"/>
              <a:t>Support in communal expenses </a:t>
            </a:r>
          </a:p>
          <a:p>
            <a:r>
              <a:rPr lang="en-US" dirty="0"/>
              <a:t>Support in </a:t>
            </a:r>
            <a:r>
              <a:rPr lang="en-US" dirty="0" err="1"/>
              <a:t>babycare</a:t>
            </a:r>
            <a:r>
              <a:rPr lang="en-US" dirty="0"/>
              <a:t> </a:t>
            </a:r>
          </a:p>
          <a:p>
            <a:r>
              <a:rPr lang="en-US" dirty="0"/>
              <a:t>Support with “pocket money”</a:t>
            </a:r>
          </a:p>
          <a:p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Vocational trainings</a:t>
            </a:r>
          </a:p>
          <a:p>
            <a:r>
              <a:rPr lang="en-US" dirty="0"/>
              <a:t>Language courses </a:t>
            </a:r>
          </a:p>
          <a:p>
            <a:r>
              <a:rPr lang="en-US" dirty="0"/>
              <a:t>Post graduate studies</a:t>
            </a:r>
          </a:p>
          <a:p>
            <a:r>
              <a:rPr lang="en-US" dirty="0"/>
              <a:t>Basic financial literacy</a:t>
            </a:r>
          </a:p>
          <a:p>
            <a:r>
              <a:rPr lang="en-US" dirty="0"/>
              <a:t>?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Personal development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Rehabilitation </a:t>
            </a:r>
            <a:r>
              <a:rPr lang="en-US" dirty="0" err="1"/>
              <a:t>programme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95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Rehabilitation </a:t>
            </a:r>
            <a:r>
              <a:rPr lang="en-US" dirty="0" err="1"/>
              <a:t>programme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Assistance in employment;</a:t>
            </a:r>
          </a:p>
          <a:p>
            <a:r>
              <a:rPr lang="en-US" sz="2400" dirty="0"/>
              <a:t>Personal development: CV, interview, job search…</a:t>
            </a:r>
          </a:p>
          <a:p>
            <a:r>
              <a:rPr lang="en-US" sz="2400" dirty="0"/>
              <a:t>Identifying organizations on the bases of developed profile;</a:t>
            </a:r>
          </a:p>
          <a:p>
            <a:r>
              <a:rPr lang="en-US" sz="2400" dirty="0"/>
              <a:t>Engaging municipality (</a:t>
            </a:r>
            <a:r>
              <a:rPr lang="en-US" sz="2400" dirty="0" err="1"/>
              <a:t>ies</a:t>
            </a:r>
            <a:r>
              <a:rPr lang="en-US" sz="2400" dirty="0"/>
              <a:t>) </a:t>
            </a:r>
          </a:p>
          <a:p>
            <a:r>
              <a:rPr lang="en-US" sz="2400" dirty="0">
                <a:solidFill>
                  <a:schemeClr val="tx1"/>
                </a:solidFill>
              </a:rPr>
              <a:t>Engaging employers and other partner organizations </a:t>
            </a:r>
          </a:p>
        </p:txBody>
      </p:sp>
    </p:spTree>
    <p:extLst>
      <p:ext uri="{BB962C8B-B14F-4D97-AF65-F5344CB8AC3E}">
        <p14:creationId xmlns:p14="http://schemas.microsoft.com/office/powerpoint/2010/main" val="2214345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Beneficiaries and partners database</a:t>
            </a:r>
          </a:p>
        </p:txBody>
      </p:sp>
      <p:pic>
        <p:nvPicPr>
          <p:cNvPr id="1026" name="Picture 2" descr="Image result for database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36" y="2244436"/>
            <a:ext cx="7729728" cy="3936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22397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292</TotalTime>
  <Words>362</Words>
  <Application>Microsoft Office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ＭＳ Ｐゴシック</vt:lpstr>
      <vt:lpstr>Arial</vt:lpstr>
      <vt:lpstr>Gill Sans MT</vt:lpstr>
      <vt:lpstr>Parcel</vt:lpstr>
      <vt:lpstr>Social integration of dv victims</vt:lpstr>
      <vt:lpstr>Innovations and reforms center – service design and delivery</vt:lpstr>
      <vt:lpstr>One of the Causes of repeated victimization </vt:lpstr>
      <vt:lpstr>Basic Circle, where to intervene? </vt:lpstr>
      <vt:lpstr>Facilitated workshop</vt:lpstr>
      <vt:lpstr>shelter</vt:lpstr>
      <vt:lpstr>Rehabilitation programme</vt:lpstr>
      <vt:lpstr>Rehabilitation programme </vt:lpstr>
      <vt:lpstr>Beneficiaries and partners database</vt:lpstr>
      <vt:lpstr>Monitoring and evaluation</vt:lpstr>
      <vt:lpstr>Fine-tuning of the programme </vt:lpstr>
      <vt:lpstr>Thank you for your attention and engagement!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Mahnaz Harrison</cp:lastModifiedBy>
  <cp:revision>26</cp:revision>
  <dcterms:created xsi:type="dcterms:W3CDTF">2018-01-15T12:01:34Z</dcterms:created>
  <dcterms:modified xsi:type="dcterms:W3CDTF">2018-01-28T22:39:02Z</dcterms:modified>
</cp:coreProperties>
</file>