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68" r:id="rId3"/>
    <p:sldId id="269" r:id="rId4"/>
    <p:sldId id="270" r:id="rId5"/>
    <p:sldId id="271" r:id="rId6"/>
    <p:sldId id="258" r:id="rId7"/>
    <p:sldId id="259" r:id="rId8"/>
    <p:sldId id="261" r:id="rId9"/>
    <p:sldId id="274" r:id="rId10"/>
    <p:sldId id="260" r:id="rId11"/>
    <p:sldId id="272" r:id="rId12"/>
    <p:sldId id="262" r:id="rId13"/>
    <p:sldId id="264" r:id="rId14"/>
    <p:sldId id="267" r:id="rId15"/>
    <p:sldId id="265" r:id="rId16"/>
    <p:sldId id="266" r:id="rId17"/>
    <p:sldId id="275"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p:cViewPr varScale="1">
        <p:scale>
          <a:sx n="73" d="100"/>
          <a:sy n="73" d="100"/>
        </p:scale>
        <p:origin x="100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591194968553458E-2"/>
          <c:y val="6.8904706102994344E-3"/>
          <c:w val="0.64465408805031443"/>
          <c:h val="0.96326890863643533"/>
        </c:manualLayout>
      </c:layout>
      <c:pieChart>
        <c:varyColors val="1"/>
        <c:ser>
          <c:idx val="0"/>
          <c:order val="0"/>
          <c:tx>
            <c:strRef>
              <c:f>Sheet1!$B$1</c:f>
              <c:strCache>
                <c:ptCount val="1"/>
                <c:pt idx="0">
                  <c:v>Sales</c:v>
                </c:pt>
              </c:strCache>
            </c:strRef>
          </c:tx>
          <c:dLbls>
            <c:dLbl>
              <c:idx val="0"/>
              <c:layout>
                <c:manualLayout>
                  <c:x val="-0.21311964542168083"/>
                  <c:y val="0.16174983520373007"/>
                </c:manualLayout>
              </c:layout>
              <c:tx>
                <c:rich>
                  <a:bodyPr/>
                  <a:lstStyle/>
                  <a:p>
                    <a:r>
                      <a:rPr lang="en-US" sz="1200" dirty="0"/>
                      <a:t>Protection by the marriage</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54-4E77-973C-481BCD397470}"/>
                </c:ext>
              </c:extLst>
            </c:dLbl>
            <c:dLbl>
              <c:idx val="1"/>
              <c:layout>
                <c:manualLayout>
                  <c:x val="-0.17338409349774675"/>
                  <c:y val="-0.12754035105557202"/>
                </c:manualLayout>
              </c:layout>
              <c:tx>
                <c:rich>
                  <a:bodyPr/>
                  <a:lstStyle/>
                  <a:p>
                    <a:r>
                      <a:rPr lang="en-US" sz="1600" dirty="0"/>
                      <a:t>No information of pregnancy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054-4E77-973C-481BCD397470}"/>
                </c:ext>
              </c:extLst>
            </c:dLbl>
            <c:dLbl>
              <c:idx val="2"/>
              <c:layout>
                <c:manualLayout>
                  <c:x val="0.1529698410340217"/>
                  <c:y val="-0.13814861697160216"/>
                </c:manualLayout>
              </c:layout>
              <c:tx>
                <c:rich>
                  <a:bodyPr/>
                  <a:lstStyle/>
                  <a:p>
                    <a:r>
                      <a:rPr lang="en-US" sz="1400" b="0" dirty="0"/>
                      <a:t>Marriage  under the legal age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054-4E77-973C-481BCD397470}"/>
                </c:ext>
              </c:extLst>
            </c:dLbl>
            <c:dLbl>
              <c:idx val="3"/>
              <c:layout>
                <c:manualLayout>
                  <c:x val="0.11191031545585103"/>
                  <c:y val="0.1244791775694227"/>
                </c:manualLayout>
              </c:layout>
              <c:tx>
                <c:rich>
                  <a:bodyPr/>
                  <a:lstStyle/>
                  <a:p>
                    <a:r>
                      <a:rPr lang="en-US" sz="1400" dirty="0"/>
                      <a:t>Forced marriage during the exile</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054-4E77-973C-481BCD397470}"/>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Sheet1!$A$2:$A$5</c:f>
              <c:strCache>
                <c:ptCount val="4"/>
                <c:pt idx="0">
                  <c:v>ازدواج زودتر دختران </c:v>
                </c:pt>
                <c:pt idx="1">
                  <c:v>بهترین راه حفظ دختران </c:v>
                </c:pt>
                <c:pt idx="2">
                  <c:v>بارداری دختران زیر سن قانونی </c:v>
                </c:pt>
                <c:pt idx="3">
                  <c:v>عدم آشنایی با روش ضدبارداری </c:v>
                </c:pt>
              </c:strCache>
            </c:strRef>
          </c:cat>
          <c:val>
            <c:numRef>
              <c:f>Sheet1!$B$2:$B$5</c:f>
              <c:numCache>
                <c:formatCode>[$-2000401]0.00%</c:formatCode>
                <c:ptCount val="4"/>
                <c:pt idx="0">
                  <c:v>0.6</c:v>
                </c:pt>
                <c:pt idx="1">
                  <c:v>0.54</c:v>
                </c:pt>
                <c:pt idx="2">
                  <c:v>0.47</c:v>
                </c:pt>
                <c:pt idx="3">
                  <c:v>0.85</c:v>
                </c:pt>
              </c:numCache>
            </c:numRef>
          </c:val>
          <c:extLst>
            <c:ext xmlns:c16="http://schemas.microsoft.com/office/drawing/2014/chart" uri="{C3380CC4-5D6E-409C-BE32-E72D297353CC}">
              <c16:uniqueId val="{00000000-839D-4936-8E09-D0D0192149CB}"/>
            </c:ext>
          </c:extLst>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61%</c:v>
                </c:pt>
              </c:strCache>
            </c:strRef>
          </c:tx>
          <c:cat>
            <c:strRef>
              <c:f>Sheet1!$A$2:$A$5</c:f>
              <c:strCache>
                <c:ptCount val="4"/>
                <c:pt idx="0">
                  <c:v>sometimes</c:v>
                </c:pt>
                <c:pt idx="1">
                  <c:v>rarely </c:v>
                </c:pt>
                <c:pt idx="2">
                  <c:v>always </c:v>
                </c:pt>
                <c:pt idx="3">
                  <c:v>never</c:v>
                </c:pt>
              </c:strCache>
            </c:strRef>
          </c:cat>
          <c:val>
            <c:numRef>
              <c:f>Sheet1!$B$2:$B$5</c:f>
              <c:numCache>
                <c:formatCode>0%</c:formatCode>
                <c:ptCount val="4"/>
                <c:pt idx="0">
                  <c:v>0.18</c:v>
                </c:pt>
                <c:pt idx="1">
                  <c:v>0.12</c:v>
                </c:pt>
                <c:pt idx="2">
                  <c:v>7.0000000000000007E-2</c:v>
                </c:pt>
                <c:pt idx="3">
                  <c:v>0.61</c:v>
                </c:pt>
              </c:numCache>
            </c:numRef>
          </c:val>
          <c:extLst>
            <c:ext xmlns:c16="http://schemas.microsoft.com/office/drawing/2014/chart" uri="{C3380CC4-5D6E-409C-BE32-E72D297353CC}">
              <c16:uniqueId val="{00000000-F404-4155-BBE1-FC35392DC83C}"/>
            </c:ext>
          </c:extLst>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cat>
            <c:strRef>
              <c:f>Sheet1!$A$2:$A$5</c:f>
              <c:strCache>
                <c:ptCount val="4"/>
                <c:pt idx="0">
                  <c:v>one killing in the camp </c:v>
                </c:pt>
                <c:pt idx="1">
                  <c:v>girls treatment </c:v>
                </c:pt>
                <c:pt idx="2">
                  <c:v>women treatment    </c:v>
                </c:pt>
                <c:pt idx="3">
                  <c:v>a lot of numbers in Syria </c:v>
                </c:pt>
              </c:strCache>
            </c:strRef>
          </c:cat>
          <c:val>
            <c:numRef>
              <c:f>Sheet1!$B$2:$B$5</c:f>
              <c:numCache>
                <c:formatCode>0%</c:formatCode>
                <c:ptCount val="4"/>
                <c:pt idx="0">
                  <c:v>0.5</c:v>
                </c:pt>
                <c:pt idx="1">
                  <c:v>0.55000000000000004</c:v>
                </c:pt>
                <c:pt idx="2">
                  <c:v>0.4</c:v>
                </c:pt>
                <c:pt idx="3">
                  <c:v>0.3</c:v>
                </c:pt>
              </c:numCache>
            </c:numRef>
          </c:val>
          <c:extLst>
            <c:ext xmlns:c16="http://schemas.microsoft.com/office/drawing/2014/chart" uri="{C3380CC4-5D6E-409C-BE32-E72D297353CC}">
              <c16:uniqueId val="{00000000-9D3B-4400-9EF1-F1CD6D55805A}"/>
            </c:ext>
          </c:extLst>
        </c:ser>
        <c:dLbls>
          <c:showLegendKey val="0"/>
          <c:showVal val="0"/>
          <c:showCatName val="0"/>
          <c:showSerName val="0"/>
          <c:showPercent val="0"/>
          <c:showBubbleSize val="0"/>
          <c:showLeaderLines val="1"/>
        </c:dLbls>
        <c:firstSliceAng val="0"/>
        <c:holeSize val="50"/>
      </c:doughnut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cat>
            <c:strRef>
              <c:f>Sheet1!$A$2:$A$5</c:f>
              <c:strCache>
                <c:ptCount val="4"/>
                <c:pt idx="0">
                  <c:v>death punishment 63%</c:v>
                </c:pt>
                <c:pt idx="1">
                  <c:v>forced marriafe  25%</c:v>
                </c:pt>
                <c:pt idx="2">
                  <c:v>society exite 15%</c:v>
                </c:pt>
                <c:pt idx="3">
                  <c:v>beathing </c:v>
                </c:pt>
              </c:strCache>
            </c:strRef>
          </c:cat>
          <c:val>
            <c:numRef>
              <c:f>Sheet1!$B$2:$B$5</c:f>
              <c:numCache>
                <c:formatCode>0%</c:formatCode>
                <c:ptCount val="4"/>
                <c:pt idx="0">
                  <c:v>0.53</c:v>
                </c:pt>
                <c:pt idx="1">
                  <c:v>0.1</c:v>
                </c:pt>
                <c:pt idx="2">
                  <c:v>0.1</c:v>
                </c:pt>
                <c:pt idx="3">
                  <c:v>0.2</c:v>
                </c:pt>
              </c:numCache>
            </c:numRef>
          </c:val>
          <c:extLst>
            <c:ext xmlns:c16="http://schemas.microsoft.com/office/drawing/2014/chart" uri="{C3380CC4-5D6E-409C-BE32-E72D297353CC}">
              <c16:uniqueId val="{00000000-89AD-47E4-B788-C386E578B57A}"/>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091264-64E8-411C-AF74-8F1B4741165E}" type="datetimeFigureOut">
              <a:rPr lang="en-US" smtClean="0"/>
              <a:t>2/11/2018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BF7A9B-A037-4B7A-886F-6B56A7E2940F}" type="slidenum">
              <a:rPr lang="en-US" smtClean="0"/>
              <a:t>‹#›</a:t>
            </a:fld>
            <a:endParaRPr lang="en-US"/>
          </a:p>
        </p:txBody>
      </p:sp>
    </p:spTree>
    <p:extLst>
      <p:ext uri="{BB962C8B-B14F-4D97-AF65-F5344CB8AC3E}">
        <p14:creationId xmlns:p14="http://schemas.microsoft.com/office/powerpoint/2010/main" val="2798692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214A78C3-AE82-4421-AF50-C588E51A5189}" type="datetime1">
              <a:rPr lang="en-US" smtClean="0"/>
              <a:t>2/11/2018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B921E2-EB8F-427F-B540-4178C07D7C1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E56FB2-5AAD-46C8-81D1-1C01C8020363}" type="datetime1">
              <a:rPr lang="en-US" smtClean="0"/>
              <a:t>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921E2-EB8F-427F-B540-4178C07D7C1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CB921E2-EB8F-427F-B540-4178C07D7C1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DD168D-6A46-4542-AD03-C3FCF325E184}" type="datetime1">
              <a:rPr lang="en-US" smtClean="0"/>
              <a:t>2/11/2018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525D6F85-0DE4-4573-99A7-82C7735337BF}" type="datetime1">
              <a:rPr lang="en-US" smtClean="0"/>
              <a:t>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CB921E2-EB8F-427F-B540-4178C07D7C1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A36C53F-2C38-4775-9D44-0A09158F0D74}" type="datetime1">
              <a:rPr lang="en-US" smtClean="0"/>
              <a:t>2/11/2018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B921E2-EB8F-427F-B540-4178C07D7C1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893BC763-91D0-4A4B-8993-BAD1AB59A409}" type="datetime1">
              <a:rPr lang="en-US" smtClean="0"/>
              <a:t>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921E2-EB8F-427F-B540-4178C07D7C1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239805F-38A9-4640-91D0-63D35581ED62}" type="datetime1">
              <a:rPr lang="en-US" smtClean="0"/>
              <a:t>2/11/2018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CB921E2-EB8F-427F-B540-4178C07D7C1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0B23676-54F2-4144-A629-AD645942B021}" type="datetime1">
              <a:rPr lang="en-US" smtClean="0"/>
              <a:t>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CB921E2-EB8F-427F-B540-4178C07D7C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1FFCFCF-05E0-4575-91F8-1D85234D264B}" type="datetime1">
              <a:rPr lang="en-US" smtClean="0"/>
              <a:t>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CB921E2-EB8F-427F-B540-4178C07D7C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CB921E2-EB8F-427F-B540-4178C07D7C1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AA218CD-5F36-4419-8ECF-662CE1A28B28}" type="datetime1">
              <a:rPr lang="en-US" smtClean="0"/>
              <a:t>2/11/2018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CB921E2-EB8F-427F-B540-4178C07D7C1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DD95ECD-984D-4E60-B039-D9800B80A60C}" type="datetime1">
              <a:rPr lang="en-US" smtClean="0"/>
              <a:t>2/11/2018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8DA7204-B922-4F71-88DD-BE4934C84EE0}" type="datetime1">
              <a:rPr lang="en-US" smtClean="0"/>
              <a:t>2/11/2018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CB921E2-EB8F-427F-B540-4178C07D7C1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09800" y="4038600"/>
            <a:ext cx="6400800" cy="1752600"/>
          </a:xfrm>
        </p:spPr>
        <p:txBody>
          <a:bodyPr/>
          <a:lstStyle/>
          <a:p>
            <a:pPr algn="r"/>
            <a:r>
              <a:rPr lang="en-US" sz="1800" dirty="0" err="1"/>
              <a:t>Methsketa</a:t>
            </a:r>
            <a:r>
              <a:rPr lang="en-US" sz="1800" dirty="0"/>
              <a:t>, Georgia</a:t>
            </a:r>
          </a:p>
          <a:p>
            <a:pPr algn="r"/>
            <a:r>
              <a:rPr lang="en-US" sz="1800" dirty="0"/>
              <a:t>May 2018</a:t>
            </a:r>
          </a:p>
          <a:p>
            <a:pPr algn="r"/>
            <a:r>
              <a:rPr lang="en-US" sz="1800" dirty="0"/>
              <a:t>Bayan Azizi</a:t>
            </a:r>
            <a:endParaRPr lang="en-US" dirty="0"/>
          </a:p>
          <a:p>
            <a:pPr algn="r"/>
            <a:r>
              <a:rPr lang="en-US" dirty="0"/>
              <a:t>Humanitarian researcher </a:t>
            </a:r>
          </a:p>
        </p:txBody>
      </p:sp>
      <p:sp>
        <p:nvSpPr>
          <p:cNvPr id="2" name="Title 1"/>
          <p:cNvSpPr>
            <a:spLocks noGrp="1"/>
          </p:cNvSpPr>
          <p:nvPr>
            <p:ph type="ctrTitle"/>
          </p:nvPr>
        </p:nvSpPr>
        <p:spPr/>
        <p:txBody>
          <a:bodyPr>
            <a:noAutofit/>
          </a:bodyPr>
          <a:lstStyle/>
          <a:p>
            <a:pPr rtl="1"/>
            <a:br>
              <a:rPr lang="en-US" sz="2400" b="1" dirty="0"/>
            </a:br>
            <a:br>
              <a:rPr lang="en-US" sz="2400" b="1" dirty="0"/>
            </a:br>
            <a:br>
              <a:rPr lang="en-US" sz="2000" b="1" dirty="0"/>
            </a:br>
            <a:br>
              <a:rPr lang="en-US" sz="2000" b="1" dirty="0">
                <a:solidFill>
                  <a:schemeClr val="tx1"/>
                </a:solidFill>
              </a:rPr>
            </a:br>
            <a:r>
              <a:rPr lang="en-US" sz="2000" b="1" dirty="0">
                <a:solidFill>
                  <a:schemeClr val="tx1"/>
                </a:solidFill>
              </a:rPr>
              <a:t>The Domestic Violence against Women from the Family to the Refugees Camps</a:t>
            </a:r>
            <a:br>
              <a:rPr lang="en-US" sz="2000" dirty="0">
                <a:solidFill>
                  <a:schemeClr val="tx1"/>
                </a:solidFill>
              </a:rPr>
            </a:br>
            <a:r>
              <a:rPr lang="en-US" sz="2000" b="1" dirty="0">
                <a:solidFill>
                  <a:schemeClr val="tx1"/>
                </a:solidFill>
              </a:rPr>
              <a:t>( Case study of Syrian women refugee  in Kurdistan, Iraqi camps)</a:t>
            </a:r>
            <a:br>
              <a:rPr lang="en-US" sz="2000" dirty="0"/>
            </a:br>
            <a:endParaRPr lang="en-US" sz="2400" dirty="0"/>
          </a:p>
        </p:txBody>
      </p:sp>
    </p:spTree>
    <p:extLst>
      <p:ext uri="{BB962C8B-B14F-4D97-AF65-F5344CB8AC3E}">
        <p14:creationId xmlns:p14="http://schemas.microsoft.com/office/powerpoint/2010/main" val="3131652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43000"/>
          </a:xfrm>
        </p:spPr>
        <p:txBody>
          <a:bodyPr>
            <a:normAutofit/>
          </a:bodyPr>
          <a:lstStyle/>
          <a:p>
            <a:pPr lvl="1" algn="ctr" rtl="0">
              <a:spcBef>
                <a:spcPct val="0"/>
              </a:spcBef>
            </a:pPr>
            <a:r>
              <a:rPr lang="en-US" sz="4000" b="1" dirty="0">
                <a:solidFill>
                  <a:schemeClr val="accent3"/>
                </a:solidFill>
              </a:rPr>
              <a:t>Less education</a:t>
            </a:r>
            <a:br>
              <a:rPr lang="en-US" b="1" dirty="0"/>
            </a:br>
            <a:endParaRPr lang="en-US" b="1" dirty="0"/>
          </a:p>
        </p:txBody>
      </p:sp>
      <p:sp>
        <p:nvSpPr>
          <p:cNvPr id="3" name="Content Placeholder 2"/>
          <p:cNvSpPr>
            <a:spLocks noGrp="1"/>
          </p:cNvSpPr>
          <p:nvPr>
            <p:ph sz="half" idx="1"/>
          </p:nvPr>
        </p:nvSpPr>
        <p:spPr/>
        <p:txBody>
          <a:bodyPr>
            <a:normAutofit fontScale="92500"/>
          </a:bodyPr>
          <a:lstStyle/>
          <a:p>
            <a:pPr marL="0" indent="0">
              <a:buNone/>
            </a:pPr>
            <a:r>
              <a:rPr lang="en-US" dirty="0"/>
              <a:t>Many families prefer to keep young girls and women in the camp homes and do not allow them to leave the camp or even going to school or work outside this environment. Several cases of sexual harassment of women at camps have been reported. In several cases, women referring to the center had married below the legal age. </a:t>
            </a:r>
          </a:p>
          <a:p>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00600" y="2367010"/>
            <a:ext cx="4038600" cy="3195590"/>
          </a:xfrm>
        </p:spPr>
      </p:pic>
      <p:sp>
        <p:nvSpPr>
          <p:cNvPr id="4" name="Slide Number Placeholder 3">
            <a:extLst>
              <a:ext uri="{FF2B5EF4-FFF2-40B4-BE49-F238E27FC236}">
                <a16:creationId xmlns:a16="http://schemas.microsoft.com/office/drawing/2014/main" id="{956855E6-E1FB-4CA1-9BDD-468843B622E7}"/>
              </a:ext>
            </a:extLst>
          </p:cNvPr>
          <p:cNvSpPr>
            <a:spLocks noGrp="1"/>
          </p:cNvSpPr>
          <p:nvPr>
            <p:ph type="sldNum" sz="quarter" idx="12"/>
          </p:nvPr>
        </p:nvSpPr>
        <p:spPr/>
        <p:txBody>
          <a:bodyPr/>
          <a:lstStyle/>
          <a:p>
            <a:fld id="{5CB921E2-EB8F-427F-B540-4178C07D7C1E}" type="slidenum">
              <a:rPr lang="en-US" smtClean="0"/>
              <a:pPr/>
              <a:t>10</a:t>
            </a:fld>
            <a:endParaRPr lang="en-US"/>
          </a:p>
        </p:txBody>
      </p:sp>
    </p:spTree>
    <p:extLst>
      <p:ext uri="{BB962C8B-B14F-4D97-AF65-F5344CB8AC3E}">
        <p14:creationId xmlns:p14="http://schemas.microsoft.com/office/powerpoint/2010/main" val="2927104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95400"/>
          </a:xfrm>
        </p:spPr>
        <p:txBody>
          <a:bodyPr>
            <a:normAutofit/>
          </a:bodyPr>
          <a:lstStyle/>
          <a:p>
            <a:r>
              <a:rPr lang="en-US" b="1" dirty="0"/>
              <a:t>Forced Marriage</a:t>
            </a:r>
            <a:br>
              <a:rPr lang="en-US" b="1" dirty="0"/>
            </a:br>
            <a:endParaRPr lang="en-US" b="1" dirty="0"/>
          </a:p>
        </p:txBody>
      </p:sp>
      <p:sp>
        <p:nvSpPr>
          <p:cNvPr id="3" name="Content Placeholder 2"/>
          <p:cNvSpPr>
            <a:spLocks noGrp="1"/>
          </p:cNvSpPr>
          <p:nvPr>
            <p:ph sz="half" idx="1"/>
          </p:nvPr>
        </p:nvSpPr>
        <p:spPr>
          <a:xfrm>
            <a:off x="301752" y="1371600"/>
            <a:ext cx="4038600" cy="4876800"/>
          </a:xfrm>
        </p:spPr>
        <p:txBody>
          <a:bodyPr>
            <a:normAutofit lnSpcReduction="10000"/>
          </a:bodyPr>
          <a:lstStyle/>
          <a:p>
            <a:pPr marL="0" indent="0">
              <a:buNone/>
            </a:pPr>
            <a:r>
              <a:rPr lang="en-US" sz="2600" dirty="0"/>
              <a:t>Families force their daughters to get married below the legal age in order to protect them; sometimes with relatives in European countries, sometimes with a wealthy man and sometimes with close relatives. Girls often are not ready for such marriages. </a:t>
            </a:r>
          </a:p>
          <a:p>
            <a:pPr marL="0" indent="0">
              <a:buNone/>
            </a:pPr>
            <a:endParaRPr lang="en-US" dirty="0"/>
          </a:p>
          <a:p>
            <a:endParaRPr lang="en-US" dirty="0"/>
          </a:p>
        </p:txBody>
      </p:sp>
      <p:sp>
        <p:nvSpPr>
          <p:cNvPr id="4" name="Content Placeholder 3"/>
          <p:cNvSpPr>
            <a:spLocks noGrp="1"/>
          </p:cNvSpPr>
          <p:nvPr>
            <p:ph sz="half" idx="2"/>
          </p:nvPr>
        </p:nvSpPr>
        <p:spPr>
          <a:xfrm>
            <a:off x="4800600" y="1371600"/>
            <a:ext cx="4038600" cy="5029200"/>
          </a:xfrm>
        </p:spPr>
        <p:txBody>
          <a:bodyPr>
            <a:normAutofit lnSpcReduction="10000"/>
          </a:bodyPr>
          <a:lstStyle/>
          <a:p>
            <a:pPr marL="0" indent="0">
              <a:buNone/>
            </a:pPr>
            <a:r>
              <a:rPr lang="en-US" dirty="0"/>
              <a:t>Because of the unsafe and dangerous host society, the family of refugee keep them in the home cycles and its add to the domestic violence. Sexual aggression, rape, sexual violence and sexual abuse by husband, male family members, honor killing and threat the women to honor killing  are some of the phonemes in  this situation</a:t>
            </a:r>
          </a:p>
          <a:p>
            <a:endParaRPr lang="en-US" dirty="0"/>
          </a:p>
          <a:p>
            <a:endParaRPr lang="en-US" dirty="0"/>
          </a:p>
        </p:txBody>
      </p:sp>
      <p:sp>
        <p:nvSpPr>
          <p:cNvPr id="5" name="Slide Number Placeholder 4">
            <a:extLst>
              <a:ext uri="{FF2B5EF4-FFF2-40B4-BE49-F238E27FC236}">
                <a16:creationId xmlns:a16="http://schemas.microsoft.com/office/drawing/2014/main" id="{4C24DA26-F637-4D9A-8C89-683CBCDC30E1}"/>
              </a:ext>
            </a:extLst>
          </p:cNvPr>
          <p:cNvSpPr>
            <a:spLocks noGrp="1"/>
          </p:cNvSpPr>
          <p:nvPr>
            <p:ph type="sldNum" sz="quarter" idx="12"/>
          </p:nvPr>
        </p:nvSpPr>
        <p:spPr/>
        <p:txBody>
          <a:bodyPr/>
          <a:lstStyle/>
          <a:p>
            <a:fld id="{5CB921E2-EB8F-427F-B540-4178C07D7C1E}" type="slidenum">
              <a:rPr lang="en-US" smtClean="0"/>
              <a:pPr/>
              <a:t>11</a:t>
            </a:fld>
            <a:endParaRPr lang="en-US"/>
          </a:p>
        </p:txBody>
      </p:sp>
    </p:spTree>
    <p:extLst>
      <p:ext uri="{BB962C8B-B14F-4D97-AF65-F5344CB8AC3E}">
        <p14:creationId xmlns:p14="http://schemas.microsoft.com/office/powerpoint/2010/main" val="1343231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534400" cy="758952"/>
          </a:xfrm>
        </p:spPr>
        <p:txBody>
          <a:bodyPr>
            <a:normAutofit fontScale="90000"/>
          </a:bodyPr>
          <a:lstStyle/>
          <a:p>
            <a:r>
              <a:rPr lang="en-US" b="1" dirty="0"/>
              <a:t>Violence against young girls, marriage low age</a:t>
            </a:r>
            <a:r>
              <a:rPr lang="x-none" b="1"/>
              <a:t> </a:t>
            </a:r>
            <a:endParaRPr lang="en-US" b="1" dirty="0"/>
          </a:p>
        </p:txBody>
      </p:sp>
      <p:sp>
        <p:nvSpPr>
          <p:cNvPr id="4" name="Content Placeholder 3"/>
          <p:cNvSpPr>
            <a:spLocks noGrp="1"/>
          </p:cNvSpPr>
          <p:nvPr>
            <p:ph sz="half" idx="2"/>
          </p:nvPr>
        </p:nvSpPr>
        <p:spPr/>
        <p:txBody>
          <a:bodyPr>
            <a:noAutofit/>
          </a:bodyPr>
          <a:lstStyle/>
          <a:p>
            <a:r>
              <a:rPr lang="en-US" sz="1600" dirty="0"/>
              <a:t>According to Syria and Iraq’s laws  and  Kurdistan's  laws too, marriage under 18  years old is considered as a crime but according to Islamic rules marriage at any age is not forbidden and the father can make his daughter marry  to any man without regarding </a:t>
            </a:r>
          </a:p>
          <a:p>
            <a:r>
              <a:rPr lang="en-US" sz="1600" dirty="0">
                <a:solidFill>
                  <a:schemeClr val="accent2"/>
                </a:solidFill>
              </a:rPr>
              <a:t>More than 60% of the families said they made their daughters marry during the exile. </a:t>
            </a:r>
            <a:r>
              <a:rPr lang="en-US" sz="1600" dirty="0">
                <a:solidFill>
                  <a:srgbClr val="00B0F0"/>
                </a:solidFill>
              </a:rPr>
              <a:t>More than 54% said marriage was the best way to protect their daughters</a:t>
            </a:r>
            <a:r>
              <a:rPr lang="en-US" sz="1600" dirty="0"/>
              <a:t>. </a:t>
            </a:r>
          </a:p>
          <a:p>
            <a:r>
              <a:rPr lang="en-US" sz="1600" dirty="0">
                <a:solidFill>
                  <a:schemeClr val="accent3"/>
                </a:solidFill>
              </a:rPr>
              <a:t>More than 47% of the girls who got married under the legal age have got pregnant.</a:t>
            </a:r>
            <a:r>
              <a:rPr lang="en-US" sz="1600" dirty="0"/>
              <a:t> </a:t>
            </a:r>
            <a:r>
              <a:rPr lang="en-US" sz="1600" dirty="0">
                <a:solidFill>
                  <a:srgbClr val="0070C0"/>
                </a:solidFill>
              </a:rPr>
              <a:t>More than 85% of the girls had no information of pregnancy contraception.</a:t>
            </a:r>
          </a:p>
          <a:p>
            <a:pPr>
              <a:buNone/>
            </a:pPr>
            <a:r>
              <a:rPr lang="en-US" sz="1600" dirty="0">
                <a:solidFill>
                  <a:srgbClr val="0070C0"/>
                </a:solidFill>
              </a:rPr>
              <a:t> </a:t>
            </a:r>
          </a:p>
          <a:p>
            <a:endParaRPr lang="en-US" sz="1600" dirty="0">
              <a:solidFill>
                <a:srgbClr val="0070C0"/>
              </a:solidFill>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251536383"/>
              </p:ext>
            </p:extLst>
          </p:nvPr>
        </p:nvGraphicFramePr>
        <p:xfrm>
          <a:off x="301625" y="1371600"/>
          <a:ext cx="4038600" cy="46815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a:extLst>
              <a:ext uri="{FF2B5EF4-FFF2-40B4-BE49-F238E27FC236}">
                <a16:creationId xmlns:a16="http://schemas.microsoft.com/office/drawing/2014/main" id="{7CF04C26-1B26-471F-91BE-1594667E061A}"/>
              </a:ext>
            </a:extLst>
          </p:cNvPr>
          <p:cNvSpPr>
            <a:spLocks noGrp="1"/>
          </p:cNvSpPr>
          <p:nvPr>
            <p:ph type="sldNum" sz="quarter" idx="12"/>
          </p:nvPr>
        </p:nvSpPr>
        <p:spPr/>
        <p:txBody>
          <a:bodyPr/>
          <a:lstStyle/>
          <a:p>
            <a:fld id="{5CB921E2-EB8F-427F-B540-4178C07D7C1E}" type="slidenum">
              <a:rPr lang="en-US" smtClean="0"/>
              <a:pPr/>
              <a:t>12</a:t>
            </a:fld>
            <a:endParaRPr lang="en-US"/>
          </a:p>
        </p:txBody>
      </p:sp>
    </p:spTree>
    <p:extLst>
      <p:ext uri="{BB962C8B-B14F-4D97-AF65-F5344CB8AC3E}">
        <p14:creationId xmlns:p14="http://schemas.microsoft.com/office/powerpoint/2010/main" val="596718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62000"/>
          </a:xfrm>
        </p:spPr>
        <p:txBody>
          <a:bodyPr>
            <a:normAutofit/>
          </a:bodyPr>
          <a:lstStyle/>
          <a:p>
            <a:r>
              <a:rPr lang="en-US" sz="2800" b="1" dirty="0"/>
              <a:t>Do you and your daughters feel safe at home</a:t>
            </a:r>
            <a:r>
              <a:rPr lang="en-US" sz="2400" b="1" dirty="0"/>
              <a:t>?</a:t>
            </a:r>
          </a:p>
        </p:txBody>
      </p:sp>
      <p:sp>
        <p:nvSpPr>
          <p:cNvPr id="3" name="Content Placeholder 2"/>
          <p:cNvSpPr>
            <a:spLocks noGrp="1"/>
          </p:cNvSpPr>
          <p:nvPr>
            <p:ph sz="half" idx="1"/>
          </p:nvPr>
        </p:nvSpPr>
        <p:spPr>
          <a:xfrm>
            <a:off x="301752" y="1371600"/>
            <a:ext cx="4038600" cy="4876800"/>
          </a:xfrm>
        </p:spPr>
        <p:txBody>
          <a:bodyPr>
            <a:normAutofit/>
          </a:bodyPr>
          <a:lstStyle/>
          <a:p>
            <a:r>
              <a:rPr lang="en-US" sz="1800" dirty="0"/>
              <a:t>Safety means being safe and having no fears. it means a situation in which one is protected against harm, risks or being hurt. Lack of safety poses experiencing and living in fear in domestic or social environments. </a:t>
            </a:r>
          </a:p>
          <a:p>
            <a:r>
              <a:rPr lang="en-US" sz="1800" dirty="0"/>
              <a:t>Fear of men’s violence, fear of being hit by their husbands, fathers or brothers,  fear of being raped or sexual violence or being threatened to face such things, fear of being threatened to death and financial limitations.</a:t>
            </a:r>
          </a:p>
          <a:p>
            <a:r>
              <a:rPr lang="en-US" sz="1800" dirty="0"/>
              <a:t>never: 61.6%, sometimes: 18.2%, rarely: 12.7%, always: 7.3%</a:t>
            </a:r>
          </a:p>
          <a:p>
            <a:endParaRPr lang="en-US" sz="1800" dirty="0"/>
          </a:p>
          <a:p>
            <a:endParaRPr lang="en-US" sz="1800"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1059227483"/>
              </p:ext>
            </p:extLst>
          </p:nvPr>
        </p:nvGraphicFramePr>
        <p:xfrm>
          <a:off x="4876800" y="1371600"/>
          <a:ext cx="4038600" cy="46815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7FFC87DD-67CB-4013-BA72-BD17A729E517}"/>
              </a:ext>
            </a:extLst>
          </p:cNvPr>
          <p:cNvSpPr>
            <a:spLocks noGrp="1"/>
          </p:cNvSpPr>
          <p:nvPr>
            <p:ph type="sldNum" sz="quarter" idx="12"/>
          </p:nvPr>
        </p:nvSpPr>
        <p:spPr/>
        <p:txBody>
          <a:bodyPr/>
          <a:lstStyle/>
          <a:p>
            <a:fld id="{5CB921E2-EB8F-427F-B540-4178C07D7C1E}" type="slidenum">
              <a:rPr lang="en-US" smtClean="0"/>
              <a:pPr/>
              <a:t>13</a:t>
            </a:fld>
            <a:endParaRPr lang="en-US"/>
          </a:p>
        </p:txBody>
      </p:sp>
    </p:spTree>
    <p:extLst>
      <p:ext uri="{BB962C8B-B14F-4D97-AF65-F5344CB8AC3E}">
        <p14:creationId xmlns:p14="http://schemas.microsoft.com/office/powerpoint/2010/main" val="115559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Honor Killing </a:t>
            </a:r>
          </a:p>
        </p:txBody>
      </p:sp>
      <p:sp>
        <p:nvSpPr>
          <p:cNvPr id="3" name="Content Placeholder 2"/>
          <p:cNvSpPr>
            <a:spLocks noGrp="1"/>
          </p:cNvSpPr>
          <p:nvPr>
            <p:ph sz="half" idx="1"/>
          </p:nvPr>
        </p:nvSpPr>
        <p:spPr/>
        <p:txBody>
          <a:bodyPr>
            <a:noAutofit/>
          </a:bodyPr>
          <a:lstStyle/>
          <a:p>
            <a:r>
              <a:rPr lang="en-US" sz="1800" dirty="0"/>
              <a:t>Simply, honor killing means women’s murdering by their male relative because of reasons that is only acceptable on those traditions. It means protecting sexual virtuosity by woman’s close relatives, because of having relationship with a man who is out of family permission  or being raped by another man.</a:t>
            </a:r>
          </a:p>
          <a:p>
            <a:r>
              <a:rPr lang="en-US" sz="1800" dirty="0"/>
              <a:t>Exiled women remember so many murder cases of women getting killed by their male relative happened in their hometown or witnessed it during the exile or have been threatened to it. </a:t>
            </a:r>
          </a:p>
          <a:p>
            <a:endParaRPr lang="en-US" sz="1800" dirty="0"/>
          </a:p>
          <a:p>
            <a:endParaRPr lang="en-US" sz="18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4113797343"/>
              </p:ext>
            </p:extLst>
          </p:nvPr>
        </p:nvGraphicFramePr>
        <p:xfrm>
          <a:off x="4800600" y="1371600"/>
          <a:ext cx="4038600" cy="46815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88479989-BACF-40CC-8A98-D9EB586CAE2E}"/>
              </a:ext>
            </a:extLst>
          </p:cNvPr>
          <p:cNvSpPr>
            <a:spLocks noGrp="1"/>
          </p:cNvSpPr>
          <p:nvPr>
            <p:ph type="sldNum" sz="quarter" idx="12"/>
          </p:nvPr>
        </p:nvSpPr>
        <p:spPr/>
        <p:txBody>
          <a:bodyPr/>
          <a:lstStyle/>
          <a:p>
            <a:fld id="{5CB921E2-EB8F-427F-B540-4178C07D7C1E}" type="slidenum">
              <a:rPr lang="en-US" smtClean="0"/>
              <a:pPr/>
              <a:t>14</a:t>
            </a:fld>
            <a:endParaRPr lang="en-US"/>
          </a:p>
        </p:txBody>
      </p:sp>
    </p:spTree>
    <p:extLst>
      <p:ext uri="{BB962C8B-B14F-4D97-AF65-F5344CB8AC3E}">
        <p14:creationId xmlns:p14="http://schemas.microsoft.com/office/powerpoint/2010/main" val="1307875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09600"/>
            <a:ext cx="8534400" cy="1371600"/>
          </a:xfrm>
        </p:spPr>
        <p:txBody>
          <a:bodyPr>
            <a:normAutofit fontScale="90000"/>
          </a:bodyPr>
          <a:lstStyle/>
          <a:p>
            <a:r>
              <a:rPr lang="en-US" sz="4400" b="1" dirty="0">
                <a:solidFill>
                  <a:schemeClr val="accent1">
                    <a:lumMod val="75000"/>
                  </a:schemeClr>
                </a:solidFill>
              </a:rPr>
              <a:t>Laws vs. tradition</a:t>
            </a:r>
            <a:br>
              <a:rPr lang="en-US" sz="4400" b="1" dirty="0">
                <a:solidFill>
                  <a:schemeClr val="accent1">
                    <a:lumMod val="75000"/>
                  </a:schemeClr>
                </a:solidFill>
              </a:rPr>
            </a:br>
            <a:r>
              <a:rPr lang="en-US" sz="4400" b="1" dirty="0">
                <a:solidFill>
                  <a:schemeClr val="accent1">
                    <a:lumMod val="75000"/>
                  </a:schemeClr>
                </a:solidFill>
              </a:rPr>
              <a:t> </a:t>
            </a:r>
            <a:br>
              <a:rPr lang="en-US" sz="2800" dirty="0"/>
            </a:br>
            <a:endParaRPr lang="en-US" sz="2800" dirty="0"/>
          </a:p>
        </p:txBody>
      </p:sp>
      <p:sp>
        <p:nvSpPr>
          <p:cNvPr id="3" name="Content Placeholder 2"/>
          <p:cNvSpPr>
            <a:spLocks noGrp="1"/>
          </p:cNvSpPr>
          <p:nvPr>
            <p:ph sz="half" idx="1"/>
          </p:nvPr>
        </p:nvSpPr>
        <p:spPr/>
        <p:txBody>
          <a:bodyPr>
            <a:normAutofit/>
          </a:bodyPr>
          <a:lstStyle/>
          <a:p>
            <a:r>
              <a:rPr lang="en-US" sz="1600" dirty="0"/>
              <a:t>One of the issues that affects women’s gender crucially in some places around the world especially in Middle East is the “taboo” of girls’ being or not being virgin.</a:t>
            </a:r>
          </a:p>
          <a:p>
            <a:r>
              <a:rPr lang="en-US" sz="1600" dirty="0"/>
              <a:t>the woman has no will over her body and the value of a human being depends on a thin tissue that scientifically speaking doesn’t have any particular use and the fate and the future of a girl depends on having or not having that tissue.</a:t>
            </a:r>
          </a:p>
          <a:p>
            <a:r>
              <a:rPr lang="en-US" sz="1800" b="1" dirty="0">
                <a:solidFill>
                  <a:srgbClr val="00B0F0"/>
                </a:solidFill>
              </a:rPr>
              <a:t>Losing  virginity y=death </a:t>
            </a:r>
          </a:p>
          <a:p>
            <a:r>
              <a:rPr lang="en-US" sz="1800" b="1" dirty="0" err="1">
                <a:solidFill>
                  <a:schemeClr val="accent4">
                    <a:lumMod val="75000"/>
                  </a:schemeClr>
                </a:solidFill>
              </a:rPr>
              <a:t>L.v</a:t>
            </a:r>
            <a:r>
              <a:rPr lang="en-US" sz="1800" b="1" dirty="0">
                <a:solidFill>
                  <a:schemeClr val="accent4">
                    <a:lumMod val="75000"/>
                  </a:schemeClr>
                </a:solidFill>
              </a:rPr>
              <a:t>= forced marriage </a:t>
            </a:r>
          </a:p>
          <a:p>
            <a:r>
              <a:rPr lang="en-US" sz="1800" b="1" dirty="0" err="1">
                <a:solidFill>
                  <a:schemeClr val="accent3"/>
                </a:solidFill>
              </a:rPr>
              <a:t>L.v</a:t>
            </a:r>
            <a:r>
              <a:rPr lang="en-US" sz="1800" b="1" dirty="0">
                <a:solidFill>
                  <a:schemeClr val="accent3"/>
                </a:solidFill>
              </a:rPr>
              <a:t>=hard punishment </a:t>
            </a:r>
          </a:p>
          <a:p>
            <a:r>
              <a:rPr lang="en-US" sz="1800" b="1" dirty="0" err="1">
                <a:solidFill>
                  <a:schemeClr val="accent1">
                    <a:lumMod val="75000"/>
                  </a:schemeClr>
                </a:solidFill>
              </a:rPr>
              <a:t>L.v</a:t>
            </a:r>
            <a:r>
              <a:rPr lang="en-US" sz="1800" b="1" dirty="0">
                <a:solidFill>
                  <a:schemeClr val="accent1">
                    <a:lumMod val="75000"/>
                  </a:schemeClr>
                </a:solidFill>
              </a:rPr>
              <a:t>= family  and society  getting out </a:t>
            </a:r>
          </a:p>
          <a:p>
            <a:endParaRPr lang="en-US" sz="1600" dirty="0"/>
          </a:p>
          <a:p>
            <a:endParaRPr lang="en-US" sz="1600" dirty="0"/>
          </a:p>
          <a:p>
            <a:endParaRPr lang="en-US" sz="1600"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699010743"/>
              </p:ext>
            </p:extLst>
          </p:nvPr>
        </p:nvGraphicFramePr>
        <p:xfrm>
          <a:off x="4800600" y="1295400"/>
          <a:ext cx="4038600" cy="46815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AFFE1144-6200-4DA4-A3E5-3A0241416828}"/>
              </a:ext>
            </a:extLst>
          </p:cNvPr>
          <p:cNvSpPr>
            <a:spLocks noGrp="1"/>
          </p:cNvSpPr>
          <p:nvPr>
            <p:ph type="sldNum" sz="quarter" idx="12"/>
          </p:nvPr>
        </p:nvSpPr>
        <p:spPr/>
        <p:txBody>
          <a:bodyPr/>
          <a:lstStyle/>
          <a:p>
            <a:fld id="{5CB921E2-EB8F-427F-B540-4178C07D7C1E}" type="slidenum">
              <a:rPr lang="en-US" smtClean="0"/>
              <a:pPr/>
              <a:t>15</a:t>
            </a:fld>
            <a:endParaRPr lang="en-US"/>
          </a:p>
        </p:txBody>
      </p:sp>
    </p:spTree>
    <p:extLst>
      <p:ext uri="{BB962C8B-B14F-4D97-AF65-F5344CB8AC3E}">
        <p14:creationId xmlns:p14="http://schemas.microsoft.com/office/powerpoint/2010/main" val="4261906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en-US" sz="3600" b="1" dirty="0"/>
              <a:t>Virginity taboo and a matter of life or death</a:t>
            </a:r>
            <a:endParaRPr lang="en-US" b="1" dirty="0"/>
          </a:p>
        </p:txBody>
      </p:sp>
      <p:sp>
        <p:nvSpPr>
          <p:cNvPr id="3" name="Content Placeholder 2"/>
          <p:cNvSpPr>
            <a:spLocks noGrp="1"/>
          </p:cNvSpPr>
          <p:nvPr>
            <p:ph sz="half" idx="1"/>
          </p:nvPr>
        </p:nvSpPr>
        <p:spPr/>
        <p:txBody>
          <a:bodyPr>
            <a:normAutofit fontScale="85000" lnSpcReduction="20000"/>
          </a:bodyPr>
          <a:lstStyle/>
          <a:p>
            <a:r>
              <a:rPr lang="en-US" sz="2400" dirty="0"/>
              <a:t>To find out that a girl is not virgin particularly by her own family is a threatening factor. </a:t>
            </a:r>
          </a:p>
          <a:p>
            <a:r>
              <a:rPr lang="en-US" sz="2400" dirty="0"/>
              <a:t>the girl will be death threatened or they will be imprisoned and they will be behaved as a filthy person.</a:t>
            </a:r>
          </a:p>
          <a:p>
            <a:r>
              <a:rPr lang="en-US" sz="2400" dirty="0"/>
              <a:t> Girls who have lost their virginity willingly or not, have suffered from negative  psychological effects including suffering from psychological disorders and in many cases have tried to commit suicide and have had unpleasant feelings during their everyday life.</a:t>
            </a:r>
          </a:p>
          <a:p>
            <a:endParaRPr lang="en-US" dirty="0"/>
          </a:p>
          <a:p>
            <a:endParaRPr lang="en-US"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57800" y="2133600"/>
            <a:ext cx="3276600" cy="3124200"/>
          </a:xfrm>
        </p:spPr>
      </p:pic>
      <p:sp>
        <p:nvSpPr>
          <p:cNvPr id="4" name="Slide Number Placeholder 3">
            <a:extLst>
              <a:ext uri="{FF2B5EF4-FFF2-40B4-BE49-F238E27FC236}">
                <a16:creationId xmlns:a16="http://schemas.microsoft.com/office/drawing/2014/main" id="{65C78AA5-F138-49CC-AD76-C9FEF6E21254}"/>
              </a:ext>
            </a:extLst>
          </p:cNvPr>
          <p:cNvSpPr>
            <a:spLocks noGrp="1"/>
          </p:cNvSpPr>
          <p:nvPr>
            <p:ph type="sldNum" sz="quarter" idx="12"/>
          </p:nvPr>
        </p:nvSpPr>
        <p:spPr/>
        <p:txBody>
          <a:bodyPr/>
          <a:lstStyle/>
          <a:p>
            <a:fld id="{5CB921E2-EB8F-427F-B540-4178C07D7C1E}" type="slidenum">
              <a:rPr lang="en-US" smtClean="0"/>
              <a:pPr/>
              <a:t>16</a:t>
            </a:fld>
            <a:endParaRPr lang="en-US"/>
          </a:p>
        </p:txBody>
      </p:sp>
    </p:spTree>
    <p:extLst>
      <p:ext uri="{BB962C8B-B14F-4D97-AF65-F5344CB8AC3E}">
        <p14:creationId xmlns:p14="http://schemas.microsoft.com/office/powerpoint/2010/main" val="317613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Violence goes on…</a:t>
            </a:r>
          </a:p>
        </p:txBody>
      </p:sp>
      <p:sp>
        <p:nvSpPr>
          <p:cNvPr id="3" name="Content Placeholder 2"/>
          <p:cNvSpPr>
            <a:spLocks noGrp="1"/>
          </p:cNvSpPr>
          <p:nvPr>
            <p:ph sz="half" idx="1"/>
          </p:nvPr>
        </p:nvSpPr>
        <p:spPr/>
        <p:txBody>
          <a:bodyPr>
            <a:noAutofit/>
          </a:bodyPr>
          <a:lstStyle/>
          <a:p>
            <a:pPr marL="0" indent="0">
              <a:buNone/>
            </a:pPr>
            <a:r>
              <a:rPr lang="en-US" sz="2800" dirty="0"/>
              <a:t>In fact, the problems of women in the camp are much more than past. Unfortunately, there is no improvement in the state of observation. Violence continues from the homes to the camps. </a:t>
            </a:r>
          </a:p>
          <a:p>
            <a:pPr marL="0" indent="0">
              <a:buNone/>
            </a:pPr>
            <a:endParaRPr lang="en-US" sz="2400" dirty="0"/>
          </a:p>
        </p:txBody>
      </p:sp>
      <p:pic>
        <p:nvPicPr>
          <p:cNvPr id="5" name="Content Placeholder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00600" y="2369898"/>
            <a:ext cx="4038600" cy="2684941"/>
          </a:xfrm>
        </p:spPr>
      </p:pic>
      <p:sp>
        <p:nvSpPr>
          <p:cNvPr id="4" name="Slide Number Placeholder 3">
            <a:extLst>
              <a:ext uri="{FF2B5EF4-FFF2-40B4-BE49-F238E27FC236}">
                <a16:creationId xmlns:a16="http://schemas.microsoft.com/office/drawing/2014/main" id="{57B4A8E3-91B9-46CE-BB71-6CF404517500}"/>
              </a:ext>
            </a:extLst>
          </p:cNvPr>
          <p:cNvSpPr>
            <a:spLocks noGrp="1"/>
          </p:cNvSpPr>
          <p:nvPr>
            <p:ph type="sldNum" sz="quarter" idx="12"/>
          </p:nvPr>
        </p:nvSpPr>
        <p:spPr/>
        <p:txBody>
          <a:bodyPr/>
          <a:lstStyle/>
          <a:p>
            <a:fld id="{5CB921E2-EB8F-427F-B540-4178C07D7C1E}" type="slidenum">
              <a:rPr lang="en-US" smtClean="0"/>
              <a:pPr/>
              <a:t>17</a:t>
            </a:fld>
            <a:endParaRPr lang="en-US"/>
          </a:p>
        </p:txBody>
      </p:sp>
    </p:spTree>
    <p:extLst>
      <p:ext uri="{BB962C8B-B14F-4D97-AF65-F5344CB8AC3E}">
        <p14:creationId xmlns:p14="http://schemas.microsoft.com/office/powerpoint/2010/main" val="2759232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D63E77-2492-4D68-A2EB-43970D61CE98}"/>
              </a:ext>
            </a:extLst>
          </p:cNvPr>
          <p:cNvSpPr/>
          <p:nvPr/>
        </p:nvSpPr>
        <p:spPr>
          <a:xfrm>
            <a:off x="2286000" y="3186627"/>
            <a:ext cx="4572000" cy="1615827"/>
          </a:xfrm>
          <a:prstGeom prst="rect">
            <a:avLst/>
          </a:prstGeom>
        </p:spPr>
        <p:txBody>
          <a:bodyPr>
            <a:spAutoFit/>
          </a:bodyPr>
          <a:lstStyle/>
          <a:p>
            <a:pPr algn="ctr"/>
            <a:r>
              <a:rPr lang="en-US" altLang="en-US" sz="3300" dirty="0"/>
              <a:t>Thank you!</a:t>
            </a:r>
            <a:br>
              <a:rPr lang="en-US" altLang="en-US" sz="3300" dirty="0"/>
            </a:br>
            <a:r>
              <a:rPr lang="en-US" altLang="en-US" sz="3300" dirty="0"/>
              <a:t>This presentation was funded by Last Mile4D</a:t>
            </a:r>
            <a:endParaRPr lang="en-US" sz="3300" dirty="0"/>
          </a:p>
        </p:txBody>
      </p:sp>
      <p:pic>
        <p:nvPicPr>
          <p:cNvPr id="6" name="Picture 5">
            <a:extLst>
              <a:ext uri="{FF2B5EF4-FFF2-40B4-BE49-F238E27FC236}">
                <a16:creationId xmlns:a16="http://schemas.microsoft.com/office/drawing/2014/main" id="{C971A495-C6C0-4FC6-9BBF-7AEAB10CFE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9213" y="1715536"/>
            <a:ext cx="3063945" cy="1529729"/>
          </a:xfrm>
          <a:prstGeom prst="rect">
            <a:avLst/>
          </a:prstGeom>
        </p:spPr>
      </p:pic>
      <p:sp>
        <p:nvSpPr>
          <p:cNvPr id="8" name="Slide Number Placeholder 7">
            <a:extLst>
              <a:ext uri="{FF2B5EF4-FFF2-40B4-BE49-F238E27FC236}">
                <a16:creationId xmlns:a16="http://schemas.microsoft.com/office/drawing/2014/main" id="{7DBEDF79-F217-430E-B6A1-CE7E11BF8407}"/>
              </a:ext>
            </a:extLst>
          </p:cNvPr>
          <p:cNvSpPr>
            <a:spLocks noGrp="1"/>
          </p:cNvSpPr>
          <p:nvPr>
            <p:ph type="sldNum" sz="quarter" idx="12"/>
          </p:nvPr>
        </p:nvSpPr>
        <p:spPr/>
        <p:txBody>
          <a:bodyPr/>
          <a:lstStyle/>
          <a:p>
            <a:fld id="{692D7E0A-500C-44E0-BD10-995F09012D31}" type="slidenum">
              <a:rPr lang="ru-RU" smtClean="0"/>
              <a:t>18</a:t>
            </a:fld>
            <a:endParaRPr lang="ru-RU"/>
          </a:p>
        </p:txBody>
      </p:sp>
    </p:spTree>
    <p:extLst>
      <p:ext uri="{BB962C8B-B14F-4D97-AF65-F5344CB8AC3E}">
        <p14:creationId xmlns:p14="http://schemas.microsoft.com/office/powerpoint/2010/main" val="108504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776C-C396-496C-A2CA-B1E8C98D7FED}"/>
              </a:ext>
            </a:extLst>
          </p:cNvPr>
          <p:cNvSpPr>
            <a:spLocks noGrp="1"/>
          </p:cNvSpPr>
          <p:nvPr>
            <p:ph type="title"/>
          </p:nvPr>
        </p:nvSpPr>
        <p:spPr/>
        <p:txBody>
          <a:bodyPr/>
          <a:lstStyle/>
          <a:p>
            <a:r>
              <a:rPr lang="en-US" b="1" dirty="0"/>
              <a:t>Outline </a:t>
            </a:r>
          </a:p>
        </p:txBody>
      </p:sp>
      <p:sp>
        <p:nvSpPr>
          <p:cNvPr id="3" name="Content Placeholder 2">
            <a:extLst>
              <a:ext uri="{FF2B5EF4-FFF2-40B4-BE49-F238E27FC236}">
                <a16:creationId xmlns:a16="http://schemas.microsoft.com/office/drawing/2014/main" id="{CF534834-B453-4654-9854-6A2B1D08BB99}"/>
              </a:ext>
            </a:extLst>
          </p:cNvPr>
          <p:cNvSpPr>
            <a:spLocks noGrp="1"/>
          </p:cNvSpPr>
          <p:nvPr>
            <p:ph sz="quarter" idx="1"/>
          </p:nvPr>
        </p:nvSpPr>
        <p:spPr/>
        <p:txBody>
          <a:bodyPr>
            <a:normAutofit lnSpcReduction="10000"/>
          </a:bodyPr>
          <a:lstStyle/>
          <a:p>
            <a:r>
              <a:rPr lang="en-US" dirty="0"/>
              <a:t>Background</a:t>
            </a:r>
          </a:p>
          <a:p>
            <a:pPr lvl="1"/>
            <a:r>
              <a:rPr lang="en-US" dirty="0"/>
              <a:t>Camp</a:t>
            </a:r>
          </a:p>
          <a:p>
            <a:pPr lvl="1"/>
            <a:r>
              <a:rPr lang="en-US" dirty="0"/>
              <a:t>Population </a:t>
            </a:r>
          </a:p>
          <a:p>
            <a:pPr lvl="1"/>
            <a:r>
              <a:rPr lang="en-US" dirty="0"/>
              <a:t>Research methodology</a:t>
            </a:r>
          </a:p>
          <a:p>
            <a:r>
              <a:rPr lang="en-US" dirty="0"/>
              <a:t>Violence as a pattern in patriarchal society</a:t>
            </a:r>
          </a:p>
          <a:p>
            <a:r>
              <a:rPr lang="en-US" dirty="0"/>
              <a:t>Lack of agency among women</a:t>
            </a:r>
          </a:p>
          <a:p>
            <a:pPr lvl="1"/>
            <a:r>
              <a:rPr lang="en-US" dirty="0"/>
              <a:t>Less education</a:t>
            </a:r>
          </a:p>
          <a:p>
            <a:r>
              <a:rPr lang="en-US" dirty="0"/>
              <a:t>Forced marriage</a:t>
            </a:r>
          </a:p>
          <a:p>
            <a:r>
              <a:rPr lang="en-US" dirty="0"/>
              <a:t>Honor killings</a:t>
            </a:r>
          </a:p>
          <a:p>
            <a:r>
              <a:rPr lang="en-US" dirty="0"/>
              <a:t>Laws vs. tradition </a:t>
            </a:r>
          </a:p>
        </p:txBody>
      </p:sp>
      <p:sp>
        <p:nvSpPr>
          <p:cNvPr id="4" name="Slide Number Placeholder 3">
            <a:extLst>
              <a:ext uri="{FF2B5EF4-FFF2-40B4-BE49-F238E27FC236}">
                <a16:creationId xmlns:a16="http://schemas.microsoft.com/office/drawing/2014/main" id="{D526AAF2-EDEB-4A08-BC5B-012C103E5897}"/>
              </a:ext>
            </a:extLst>
          </p:cNvPr>
          <p:cNvSpPr>
            <a:spLocks noGrp="1"/>
          </p:cNvSpPr>
          <p:nvPr>
            <p:ph type="sldNum" sz="quarter" idx="12"/>
          </p:nvPr>
        </p:nvSpPr>
        <p:spPr/>
        <p:txBody>
          <a:bodyPr/>
          <a:lstStyle/>
          <a:p>
            <a:fld id="{5CB921E2-EB8F-427F-B540-4178C07D7C1E}" type="slidenum">
              <a:rPr lang="en-US" smtClean="0"/>
              <a:pPr/>
              <a:t>2</a:t>
            </a:fld>
            <a:endParaRPr lang="en-US"/>
          </a:p>
        </p:txBody>
      </p:sp>
    </p:spTree>
    <p:extLst>
      <p:ext uri="{BB962C8B-B14F-4D97-AF65-F5344CB8AC3E}">
        <p14:creationId xmlns:p14="http://schemas.microsoft.com/office/powerpoint/2010/main" val="3393623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37EF4-CF17-4538-8FD1-72D4A6DE4CDB}"/>
              </a:ext>
            </a:extLst>
          </p:cNvPr>
          <p:cNvSpPr>
            <a:spLocks noGrp="1"/>
          </p:cNvSpPr>
          <p:nvPr>
            <p:ph type="title"/>
          </p:nvPr>
        </p:nvSpPr>
        <p:spPr/>
        <p:txBody>
          <a:bodyPr/>
          <a:lstStyle/>
          <a:p>
            <a:r>
              <a:rPr lang="en-US" b="1" dirty="0"/>
              <a:t>Background </a:t>
            </a:r>
          </a:p>
        </p:txBody>
      </p:sp>
      <p:sp>
        <p:nvSpPr>
          <p:cNvPr id="3" name="Content Placeholder 2">
            <a:extLst>
              <a:ext uri="{FF2B5EF4-FFF2-40B4-BE49-F238E27FC236}">
                <a16:creationId xmlns:a16="http://schemas.microsoft.com/office/drawing/2014/main" id="{5D29DD2C-5AC9-48D0-967B-C2F91747222B}"/>
              </a:ext>
            </a:extLst>
          </p:cNvPr>
          <p:cNvSpPr>
            <a:spLocks noGrp="1"/>
          </p:cNvSpPr>
          <p:nvPr>
            <p:ph sz="half" idx="1"/>
          </p:nvPr>
        </p:nvSpPr>
        <p:spPr/>
        <p:txBody>
          <a:bodyPr>
            <a:normAutofit fontScale="92500" lnSpcReduction="10000"/>
          </a:bodyPr>
          <a:lstStyle/>
          <a:p>
            <a:pPr marL="0" indent="0">
              <a:buNone/>
            </a:pPr>
            <a:r>
              <a:rPr lang="en-US" dirty="0"/>
              <a:t>Domiz refugee camp is located in the Kurdish province of Dohuk in northern Iraq. Each week, thousands of Syrian refugees arrive at the camp, which opened in 2012 and was designed to host about 15,000 persons. A year on, however, almost 55,000 refugees live in Domiz, resulting in overcrowding and pressure on food, water and sanitation.</a:t>
            </a:r>
          </a:p>
          <a:p>
            <a:endParaRPr lang="en-US" dirty="0"/>
          </a:p>
          <a:p>
            <a:endParaRPr lang="en-US" dirty="0"/>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00600" y="2209801"/>
            <a:ext cx="4038600" cy="3429000"/>
          </a:xfrm>
        </p:spPr>
      </p:pic>
      <p:sp>
        <p:nvSpPr>
          <p:cNvPr id="4" name="Slide Number Placeholder 3">
            <a:extLst>
              <a:ext uri="{FF2B5EF4-FFF2-40B4-BE49-F238E27FC236}">
                <a16:creationId xmlns:a16="http://schemas.microsoft.com/office/drawing/2014/main" id="{7D417971-8E44-46A0-9417-285B4D34917C}"/>
              </a:ext>
            </a:extLst>
          </p:cNvPr>
          <p:cNvSpPr>
            <a:spLocks noGrp="1"/>
          </p:cNvSpPr>
          <p:nvPr>
            <p:ph type="sldNum" sz="quarter" idx="12"/>
          </p:nvPr>
        </p:nvSpPr>
        <p:spPr/>
        <p:txBody>
          <a:bodyPr/>
          <a:lstStyle/>
          <a:p>
            <a:fld id="{5CB921E2-EB8F-427F-B540-4178C07D7C1E}" type="slidenum">
              <a:rPr lang="en-US" smtClean="0"/>
              <a:pPr/>
              <a:t>3</a:t>
            </a:fld>
            <a:endParaRPr lang="en-US"/>
          </a:p>
        </p:txBody>
      </p:sp>
    </p:spTree>
    <p:extLst>
      <p:ext uri="{BB962C8B-B14F-4D97-AF65-F5344CB8AC3E}">
        <p14:creationId xmlns:p14="http://schemas.microsoft.com/office/powerpoint/2010/main" val="1359937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Research Methodology </a:t>
            </a:r>
          </a:p>
        </p:txBody>
      </p:sp>
      <p:sp>
        <p:nvSpPr>
          <p:cNvPr id="3" name="Content Placeholder 2"/>
          <p:cNvSpPr>
            <a:spLocks noGrp="1"/>
          </p:cNvSpPr>
          <p:nvPr>
            <p:ph sz="half" idx="1"/>
          </p:nvPr>
        </p:nvSpPr>
        <p:spPr/>
        <p:txBody>
          <a:bodyPr>
            <a:noAutofit/>
          </a:bodyPr>
          <a:lstStyle/>
          <a:p>
            <a:r>
              <a:rPr lang="en-US" sz="2200" dirty="0"/>
              <a:t>A yet-to-be published report based on the research conducted by the Norwegian Refugee Council, UN Women, UNHCR, UNICEF, the Warvin Foundation ,Jiyan International Foundation and Salahaddin University in Erbil. Working team consisted of 178 staffs and Bayan Azizi, as the top research adviser in this project.</a:t>
            </a:r>
          </a:p>
          <a:p>
            <a:endParaRPr lang="en-US" sz="2000" dirty="0"/>
          </a:p>
          <a:p>
            <a:endParaRPr lang="ku-Arab-IQ" sz="2000" dirty="0"/>
          </a:p>
        </p:txBody>
      </p:sp>
      <p:sp>
        <p:nvSpPr>
          <p:cNvPr id="4" name="Content Placeholder 3"/>
          <p:cNvSpPr>
            <a:spLocks noGrp="1"/>
          </p:cNvSpPr>
          <p:nvPr>
            <p:ph sz="half" idx="2"/>
          </p:nvPr>
        </p:nvSpPr>
        <p:spPr/>
        <p:txBody>
          <a:bodyPr>
            <a:normAutofit fontScale="85000" lnSpcReduction="20000"/>
          </a:bodyPr>
          <a:lstStyle/>
          <a:p>
            <a:pPr marL="0" indent="0">
              <a:buNone/>
            </a:pPr>
            <a:r>
              <a:rPr lang="en-US" sz="2800" b="1" dirty="0"/>
              <a:t>Methodology</a:t>
            </a:r>
            <a:r>
              <a:rPr lang="en-US" sz="2800" dirty="0"/>
              <a:t> </a:t>
            </a:r>
          </a:p>
          <a:p>
            <a:pPr lvl="0">
              <a:buClr>
                <a:srgbClr val="2DA2BF"/>
              </a:buClr>
            </a:pPr>
            <a:r>
              <a:rPr lang="en-US" sz="2800" dirty="0"/>
              <a:t>Included 830 Syrian refugee women and 830 Syrian refugee men .</a:t>
            </a:r>
          </a:p>
          <a:p>
            <a:pPr lvl="0">
              <a:buClr>
                <a:srgbClr val="2DA2BF"/>
              </a:buClr>
            </a:pPr>
            <a:r>
              <a:rPr lang="en-US" sz="2800" dirty="0"/>
              <a:t>Individuals over 15 years of age</a:t>
            </a:r>
          </a:p>
          <a:p>
            <a:pPr lvl="0">
              <a:buClr>
                <a:srgbClr val="2DA2BF"/>
              </a:buClr>
            </a:pPr>
            <a:r>
              <a:rPr lang="en-US" sz="2800" dirty="0"/>
              <a:t>The survey , SPSS  method</a:t>
            </a:r>
          </a:p>
          <a:p>
            <a:pPr lvl="0">
              <a:buClr>
                <a:srgbClr val="2DA2BF"/>
              </a:buClr>
            </a:pPr>
            <a:r>
              <a:rPr lang="en-US" sz="2800" dirty="0"/>
              <a:t>Year  of 2013- 2014. update to 2015</a:t>
            </a:r>
            <a:r>
              <a:rPr lang="en-US" sz="2800" dirty="0">
                <a:solidFill>
                  <a:prstClr val="black"/>
                </a:solidFill>
              </a:rPr>
              <a:t> </a:t>
            </a:r>
          </a:p>
          <a:p>
            <a:pPr lvl="0">
              <a:buClr>
                <a:srgbClr val="2DA2BF"/>
              </a:buClr>
            </a:pPr>
            <a:r>
              <a:rPr lang="en-US" sz="2800" dirty="0">
                <a:solidFill>
                  <a:prstClr val="black"/>
                </a:solidFill>
              </a:rPr>
              <a:t>Final report of this research is 386 pages in three languages. </a:t>
            </a:r>
          </a:p>
          <a:p>
            <a:endParaRPr lang="en-US" dirty="0"/>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A1AF2DA9-A827-4AF8-8044-68F270E1A55D}"/>
              </a:ext>
            </a:extLst>
          </p:cNvPr>
          <p:cNvSpPr>
            <a:spLocks noGrp="1"/>
          </p:cNvSpPr>
          <p:nvPr>
            <p:ph type="sldNum" sz="quarter" idx="12"/>
          </p:nvPr>
        </p:nvSpPr>
        <p:spPr/>
        <p:txBody>
          <a:bodyPr/>
          <a:lstStyle/>
          <a:p>
            <a:fld id="{5CB921E2-EB8F-427F-B540-4178C07D7C1E}" type="slidenum">
              <a:rPr lang="en-US" smtClean="0"/>
              <a:pPr/>
              <a:t>4</a:t>
            </a:fld>
            <a:endParaRPr lang="en-US"/>
          </a:p>
        </p:txBody>
      </p:sp>
    </p:spTree>
    <p:extLst>
      <p:ext uri="{BB962C8B-B14F-4D97-AF65-F5344CB8AC3E}">
        <p14:creationId xmlns:p14="http://schemas.microsoft.com/office/powerpoint/2010/main" val="4113074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Men &amp; Women Reaction to the Questions </a:t>
            </a:r>
          </a:p>
        </p:txBody>
      </p:sp>
      <p:sp>
        <p:nvSpPr>
          <p:cNvPr id="3" name="Content Placeholder 2"/>
          <p:cNvSpPr>
            <a:spLocks noGrp="1"/>
          </p:cNvSpPr>
          <p:nvPr>
            <p:ph sz="half" idx="1"/>
          </p:nvPr>
        </p:nvSpPr>
        <p:spPr/>
        <p:txBody>
          <a:bodyPr>
            <a:noAutofit/>
          </a:bodyPr>
          <a:lstStyle/>
          <a:p>
            <a:pPr marL="0" indent="0">
              <a:buNone/>
            </a:pPr>
            <a:r>
              <a:rPr lang="en-US" sz="1800" b="1" dirty="0"/>
              <a:t>Women’s reaction to questions</a:t>
            </a:r>
          </a:p>
          <a:p>
            <a:r>
              <a:rPr lang="en-US" sz="1800" dirty="0"/>
              <a:t>Since the interviews are recorded in special sheets, women are afraid that these answer sheets might later be used against them, thus women’s confidence in the interviewers  were low.</a:t>
            </a:r>
          </a:p>
          <a:p>
            <a:r>
              <a:rPr lang="en-US" sz="1800" dirty="0"/>
              <a:t>Women are very modest and cannot speak openly about many problems especially questions of sexual violence. They were ashamed.</a:t>
            </a:r>
          </a:p>
          <a:p>
            <a:r>
              <a:rPr lang="en-US" sz="1800" dirty="0"/>
              <a:t>Women’s lack of familiarity with the types of violence and their getting used to these cases of violence and lack of attention to these types of violence.</a:t>
            </a:r>
          </a:p>
          <a:p>
            <a:endParaRPr lang="en-US" sz="1800" dirty="0"/>
          </a:p>
          <a:p>
            <a:endParaRPr lang="en-US" sz="1800" dirty="0"/>
          </a:p>
        </p:txBody>
      </p:sp>
      <p:sp>
        <p:nvSpPr>
          <p:cNvPr id="4" name="Content Placeholder 3"/>
          <p:cNvSpPr>
            <a:spLocks noGrp="1"/>
          </p:cNvSpPr>
          <p:nvPr>
            <p:ph sz="half" idx="2"/>
          </p:nvPr>
        </p:nvSpPr>
        <p:spPr/>
        <p:txBody>
          <a:bodyPr>
            <a:noAutofit/>
          </a:bodyPr>
          <a:lstStyle/>
          <a:p>
            <a:pPr marL="0" indent="0">
              <a:buNone/>
            </a:pPr>
            <a:r>
              <a:rPr lang="en-US" sz="2400" b="1" dirty="0"/>
              <a:t>Men’s reaction to questions</a:t>
            </a:r>
          </a:p>
          <a:p>
            <a:r>
              <a:rPr lang="en-US" sz="2400" dirty="0"/>
              <a:t>The patriarchal culture dominating the lives of refugees, for example, it could be stated that men did not allow women to be interviewed and insisted that they must be present to know what answers women will give.</a:t>
            </a:r>
          </a:p>
          <a:p>
            <a:endParaRPr lang="en-US" sz="2400" dirty="0"/>
          </a:p>
          <a:p>
            <a:endParaRPr lang="en-US" sz="2400" dirty="0"/>
          </a:p>
        </p:txBody>
      </p:sp>
      <p:sp>
        <p:nvSpPr>
          <p:cNvPr id="5" name="Slide Number Placeholder 4">
            <a:extLst>
              <a:ext uri="{FF2B5EF4-FFF2-40B4-BE49-F238E27FC236}">
                <a16:creationId xmlns:a16="http://schemas.microsoft.com/office/drawing/2014/main" id="{267C3A45-6176-4E67-A278-DC8D86A402C1}"/>
              </a:ext>
            </a:extLst>
          </p:cNvPr>
          <p:cNvSpPr>
            <a:spLocks noGrp="1"/>
          </p:cNvSpPr>
          <p:nvPr>
            <p:ph type="sldNum" sz="quarter" idx="12"/>
          </p:nvPr>
        </p:nvSpPr>
        <p:spPr/>
        <p:txBody>
          <a:bodyPr/>
          <a:lstStyle/>
          <a:p>
            <a:fld id="{5CB921E2-EB8F-427F-B540-4178C07D7C1E}" type="slidenum">
              <a:rPr lang="en-US" smtClean="0"/>
              <a:pPr/>
              <a:t>5</a:t>
            </a:fld>
            <a:endParaRPr lang="en-US"/>
          </a:p>
        </p:txBody>
      </p:sp>
    </p:spTree>
    <p:extLst>
      <p:ext uri="{BB962C8B-B14F-4D97-AF65-F5344CB8AC3E}">
        <p14:creationId xmlns:p14="http://schemas.microsoft.com/office/powerpoint/2010/main" val="2016055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200"/>
            <a:ext cx="8534400" cy="1524000"/>
          </a:xfrm>
        </p:spPr>
        <p:txBody>
          <a:bodyPr>
            <a:normAutofit fontScale="90000"/>
          </a:bodyPr>
          <a:lstStyle/>
          <a:p>
            <a:r>
              <a:rPr lang="en-US" b="1" dirty="0">
                <a:solidFill>
                  <a:srgbClr val="C00000"/>
                </a:solidFill>
              </a:rPr>
              <a:t>The relationship between </a:t>
            </a:r>
            <a:br>
              <a:rPr lang="en-US" b="1" dirty="0">
                <a:solidFill>
                  <a:srgbClr val="C00000"/>
                </a:solidFill>
              </a:rPr>
            </a:br>
            <a:r>
              <a:rPr lang="en-US" b="1" dirty="0">
                <a:solidFill>
                  <a:srgbClr val="C00000"/>
                </a:solidFill>
              </a:rPr>
              <a:t>domestic violence &amp; immigration </a:t>
            </a:r>
            <a:br>
              <a:rPr lang="en-US" b="1" dirty="0">
                <a:solidFill>
                  <a:srgbClr val="C00000"/>
                </a:solidFill>
              </a:rPr>
            </a:br>
            <a:endParaRPr lang="en-US" b="1" dirty="0">
              <a:solidFill>
                <a:srgbClr val="C00000"/>
              </a:solidFill>
            </a:endParaRPr>
          </a:p>
        </p:txBody>
      </p:sp>
      <p:sp>
        <p:nvSpPr>
          <p:cNvPr id="3" name="Content Placeholder 2"/>
          <p:cNvSpPr>
            <a:spLocks noGrp="1"/>
          </p:cNvSpPr>
          <p:nvPr>
            <p:ph sz="half" idx="1"/>
          </p:nvPr>
        </p:nvSpPr>
        <p:spPr/>
        <p:txBody>
          <a:bodyPr>
            <a:noAutofit/>
          </a:bodyPr>
          <a:lstStyle/>
          <a:p>
            <a:endParaRPr lang="en-US" sz="2000" dirty="0"/>
          </a:p>
          <a:p>
            <a:r>
              <a:rPr lang="en-US" sz="2200" dirty="0"/>
              <a:t>Women and children are not the cause of wars but they are victims of violence in conflicts. </a:t>
            </a:r>
          </a:p>
          <a:p>
            <a:r>
              <a:rPr lang="en-US" sz="2200" dirty="0"/>
              <a:t>During wartime, this violence is multiplied. the domestic violence does not disappear and transfer to the new refugee location . domestic violence stay by the men members family and the powerful customs.      </a:t>
            </a:r>
          </a:p>
          <a:p>
            <a:endParaRPr lang="en-US" sz="2000" dirty="0"/>
          </a:p>
        </p:txBody>
      </p:sp>
      <p:sp>
        <p:nvSpPr>
          <p:cNvPr id="4" name="Content Placeholder 3"/>
          <p:cNvSpPr>
            <a:spLocks noGrp="1"/>
          </p:cNvSpPr>
          <p:nvPr>
            <p:ph sz="half" idx="2"/>
          </p:nvPr>
        </p:nvSpPr>
        <p:spPr/>
        <p:txBody>
          <a:bodyPr>
            <a:noAutofit/>
          </a:bodyPr>
          <a:lstStyle/>
          <a:p>
            <a:endParaRPr lang="en-US" sz="2200" dirty="0"/>
          </a:p>
          <a:p>
            <a:r>
              <a:rPr lang="en-US" sz="2400" dirty="0"/>
              <a:t>This becomes important when the family is separated from their original location and moved to another location. In addition to all the previous problems, now immigration problems will be added to family problems. </a:t>
            </a:r>
          </a:p>
          <a:p>
            <a:pPr marL="0" indent="0">
              <a:buNone/>
            </a:pPr>
            <a:endParaRPr lang="en-US" sz="2400" dirty="0"/>
          </a:p>
          <a:p>
            <a:endParaRPr lang="en-US" sz="2200" dirty="0"/>
          </a:p>
          <a:p>
            <a:endParaRPr lang="en-US" sz="2200" dirty="0"/>
          </a:p>
        </p:txBody>
      </p:sp>
      <p:sp>
        <p:nvSpPr>
          <p:cNvPr id="5" name="Slide Number Placeholder 4">
            <a:extLst>
              <a:ext uri="{FF2B5EF4-FFF2-40B4-BE49-F238E27FC236}">
                <a16:creationId xmlns:a16="http://schemas.microsoft.com/office/drawing/2014/main" id="{C1A81845-025B-4116-ABCD-738166E5485E}"/>
              </a:ext>
            </a:extLst>
          </p:cNvPr>
          <p:cNvSpPr>
            <a:spLocks noGrp="1"/>
          </p:cNvSpPr>
          <p:nvPr>
            <p:ph type="sldNum" sz="quarter" idx="12"/>
          </p:nvPr>
        </p:nvSpPr>
        <p:spPr/>
        <p:txBody>
          <a:bodyPr/>
          <a:lstStyle/>
          <a:p>
            <a:fld id="{5CB921E2-EB8F-427F-B540-4178C07D7C1E}" type="slidenum">
              <a:rPr lang="en-US" smtClean="0"/>
              <a:pPr/>
              <a:t>6</a:t>
            </a:fld>
            <a:endParaRPr lang="en-US"/>
          </a:p>
        </p:txBody>
      </p:sp>
    </p:spTree>
    <p:extLst>
      <p:ext uri="{BB962C8B-B14F-4D97-AF65-F5344CB8AC3E}">
        <p14:creationId xmlns:p14="http://schemas.microsoft.com/office/powerpoint/2010/main" val="41092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455152" cy="1524000"/>
          </a:xfrm>
        </p:spPr>
        <p:txBody>
          <a:bodyPr>
            <a:normAutofit fontScale="90000"/>
          </a:bodyPr>
          <a:lstStyle/>
          <a:p>
            <a:r>
              <a:rPr lang="en-US" sz="3200" b="1" dirty="0"/>
              <a:t>Violence as a pattern in patriarchal society</a:t>
            </a:r>
            <a:br>
              <a:rPr lang="en-US" b="1" dirty="0"/>
            </a:br>
            <a:endParaRPr lang="en-US" b="1" dirty="0"/>
          </a:p>
        </p:txBody>
      </p:sp>
      <p:sp>
        <p:nvSpPr>
          <p:cNvPr id="3" name="Content Placeholder 2"/>
          <p:cNvSpPr>
            <a:spLocks noGrp="1"/>
          </p:cNvSpPr>
          <p:nvPr>
            <p:ph sz="half" idx="1"/>
          </p:nvPr>
        </p:nvSpPr>
        <p:spPr/>
        <p:txBody>
          <a:bodyPr>
            <a:normAutofit fontScale="77500" lnSpcReduction="20000"/>
          </a:bodyPr>
          <a:lstStyle/>
          <a:p>
            <a:pPr marL="0" indent="0">
              <a:buNone/>
            </a:pPr>
            <a:r>
              <a:rPr lang="en-US" dirty="0"/>
              <a:t>1- The violence that stems from the family and hurts the body, spirit and personality of women.</a:t>
            </a:r>
          </a:p>
          <a:p>
            <a:pPr marL="0" indent="0">
              <a:buNone/>
            </a:pPr>
            <a:endParaRPr lang="en-US" dirty="0"/>
          </a:p>
          <a:p>
            <a:pPr marL="0" indent="0">
              <a:buNone/>
            </a:pPr>
            <a:r>
              <a:rPr lang="en-US" dirty="0"/>
              <a:t>2 - The violence that originates from the deep social structure and the patriarchal environment and is injected into the families and destroys many human relationships within the families.</a:t>
            </a:r>
          </a:p>
          <a:p>
            <a:pPr marL="0" indent="0">
              <a:buNone/>
            </a:pPr>
            <a:endParaRPr lang="en-US" dirty="0"/>
          </a:p>
          <a:p>
            <a:pPr marL="0" indent="0">
              <a:buNone/>
            </a:pPr>
            <a:r>
              <a:rPr lang="en-US" dirty="0"/>
              <a:t>3 - The violence that the host community imposes on refugees which harms both women and their families. This violence is economic, political, social, verbal, physical, sexual and psychological</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00600" y="2366169"/>
            <a:ext cx="4038600" cy="2692400"/>
          </a:xfrm>
        </p:spPr>
      </p:pic>
      <p:sp>
        <p:nvSpPr>
          <p:cNvPr id="4" name="Slide Number Placeholder 3">
            <a:extLst>
              <a:ext uri="{FF2B5EF4-FFF2-40B4-BE49-F238E27FC236}">
                <a16:creationId xmlns:a16="http://schemas.microsoft.com/office/drawing/2014/main" id="{8FE2EA2C-A999-49B3-BE43-CCCF6C3AFBE6}"/>
              </a:ext>
            </a:extLst>
          </p:cNvPr>
          <p:cNvSpPr>
            <a:spLocks noGrp="1"/>
          </p:cNvSpPr>
          <p:nvPr>
            <p:ph type="sldNum" sz="quarter" idx="12"/>
          </p:nvPr>
        </p:nvSpPr>
        <p:spPr/>
        <p:txBody>
          <a:bodyPr/>
          <a:lstStyle/>
          <a:p>
            <a:fld id="{5CB921E2-EB8F-427F-B540-4178C07D7C1E}" type="slidenum">
              <a:rPr lang="en-US" smtClean="0"/>
              <a:pPr/>
              <a:t>7</a:t>
            </a:fld>
            <a:endParaRPr lang="en-US"/>
          </a:p>
        </p:txBody>
      </p:sp>
    </p:spTree>
    <p:extLst>
      <p:ext uri="{BB962C8B-B14F-4D97-AF65-F5344CB8AC3E}">
        <p14:creationId xmlns:p14="http://schemas.microsoft.com/office/powerpoint/2010/main" val="81419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3752" cy="1371600"/>
          </a:xfrm>
        </p:spPr>
        <p:txBody>
          <a:bodyPr>
            <a:normAutofit fontScale="90000"/>
          </a:bodyPr>
          <a:lstStyle/>
          <a:p>
            <a:r>
              <a:rPr lang="en-US" b="1" dirty="0"/>
              <a:t>Violence as a pattern in patriarchal society</a:t>
            </a:r>
            <a:br>
              <a:rPr lang="en-US" b="1" dirty="0"/>
            </a:br>
            <a:endParaRPr lang="en-US" b="1" dirty="0"/>
          </a:p>
        </p:txBody>
      </p:sp>
      <p:sp>
        <p:nvSpPr>
          <p:cNvPr id="3" name="Content Placeholder 2"/>
          <p:cNvSpPr>
            <a:spLocks noGrp="1"/>
          </p:cNvSpPr>
          <p:nvPr>
            <p:ph sz="half" idx="1"/>
          </p:nvPr>
        </p:nvSpPr>
        <p:spPr/>
        <p:txBody>
          <a:bodyPr>
            <a:normAutofit/>
          </a:bodyPr>
          <a:lstStyle/>
          <a:p>
            <a:pPr marL="0" indent="0">
              <a:buNone/>
            </a:pPr>
            <a:r>
              <a:rPr lang="en-US" sz="2400" dirty="0"/>
              <a:t>4 – The violence imposed by women on theirs and other women's bodies and spirits. Sexual violence by women against other women in the form of forcing them into prostitution, circumcising girls, accusing them of having sex, strict control and preventing girls or women from having sex</a:t>
            </a:r>
          </a:p>
          <a:p>
            <a:pPr marL="0" indent="0">
              <a:buNone/>
            </a:pPr>
            <a:endParaRPr lang="en-US" sz="2400"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800600" y="2574967"/>
            <a:ext cx="4038600" cy="2274803"/>
          </a:xfrm>
        </p:spPr>
      </p:pic>
      <p:sp>
        <p:nvSpPr>
          <p:cNvPr id="4" name="Slide Number Placeholder 3">
            <a:extLst>
              <a:ext uri="{FF2B5EF4-FFF2-40B4-BE49-F238E27FC236}">
                <a16:creationId xmlns:a16="http://schemas.microsoft.com/office/drawing/2014/main" id="{B319CC59-72A6-431A-9C8E-7DE561A01326}"/>
              </a:ext>
            </a:extLst>
          </p:cNvPr>
          <p:cNvSpPr>
            <a:spLocks noGrp="1"/>
          </p:cNvSpPr>
          <p:nvPr>
            <p:ph type="sldNum" sz="quarter" idx="12"/>
          </p:nvPr>
        </p:nvSpPr>
        <p:spPr/>
        <p:txBody>
          <a:bodyPr/>
          <a:lstStyle/>
          <a:p>
            <a:fld id="{5CB921E2-EB8F-427F-B540-4178C07D7C1E}" type="slidenum">
              <a:rPr lang="en-US" smtClean="0"/>
              <a:pPr/>
              <a:t>8</a:t>
            </a:fld>
            <a:endParaRPr lang="en-US"/>
          </a:p>
        </p:txBody>
      </p:sp>
    </p:spTree>
    <p:extLst>
      <p:ext uri="{BB962C8B-B14F-4D97-AF65-F5344CB8AC3E}">
        <p14:creationId xmlns:p14="http://schemas.microsoft.com/office/powerpoint/2010/main" val="20209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216152"/>
          </a:xfrm>
        </p:spPr>
        <p:txBody>
          <a:bodyPr>
            <a:normAutofit/>
          </a:bodyPr>
          <a:lstStyle/>
          <a:p>
            <a:r>
              <a:rPr lang="en-US" b="1" dirty="0"/>
              <a:t>Lack of agency among women</a:t>
            </a:r>
            <a:br>
              <a:rPr lang="en-US" b="1" dirty="0"/>
            </a:br>
            <a:endParaRPr lang="en-US" b="1" dirty="0"/>
          </a:p>
        </p:txBody>
      </p:sp>
      <p:sp>
        <p:nvSpPr>
          <p:cNvPr id="3" name="Content Placeholder 2"/>
          <p:cNvSpPr>
            <a:spLocks noGrp="1"/>
          </p:cNvSpPr>
          <p:nvPr>
            <p:ph sz="half" idx="1"/>
          </p:nvPr>
        </p:nvSpPr>
        <p:spPr/>
        <p:txBody>
          <a:bodyPr>
            <a:noAutofit/>
          </a:bodyPr>
          <a:lstStyle/>
          <a:p>
            <a:pPr marL="0" indent="0">
              <a:buNone/>
            </a:pPr>
            <a:r>
              <a:rPr lang="en-US" sz="2000" dirty="0"/>
              <a:t>1) Sexual aggression, rape, sexual violence and sexual abuse by husband, male family members, other men, colleagues, neighbors, police, government employees and NGO staff</a:t>
            </a:r>
          </a:p>
          <a:p>
            <a:pPr marL="0" indent="0">
              <a:buNone/>
            </a:pPr>
            <a:r>
              <a:rPr lang="en-US" sz="2000" dirty="0"/>
              <a:t>2) Psychological violence</a:t>
            </a:r>
          </a:p>
          <a:p>
            <a:pPr marL="0" indent="0">
              <a:buNone/>
            </a:pPr>
            <a:r>
              <a:rPr lang="en-US" sz="2000" dirty="0"/>
              <a:t>3) Illiteracy or low level of education</a:t>
            </a:r>
          </a:p>
          <a:p>
            <a:pPr marL="0" indent="0">
              <a:buNone/>
            </a:pPr>
            <a:r>
              <a:rPr lang="en-US" sz="2000" dirty="0"/>
              <a:t>4) Poverty, unemployment </a:t>
            </a:r>
          </a:p>
          <a:p>
            <a:pPr marL="0" indent="0">
              <a:buNone/>
            </a:pPr>
            <a:r>
              <a:rPr lang="en-US" sz="2000" dirty="0"/>
              <a:t>5) Lack of services for disability women or special situation</a:t>
            </a:r>
          </a:p>
          <a:p>
            <a:pPr marL="0" indent="0">
              <a:buNone/>
            </a:pPr>
            <a:r>
              <a:rPr lang="en-US" sz="2000" dirty="0"/>
              <a:t>6) Early marriage</a:t>
            </a:r>
          </a:p>
          <a:p>
            <a:pPr marL="0" indent="0">
              <a:buNone/>
            </a:pPr>
            <a:r>
              <a:rPr lang="en-US" sz="2000" dirty="0"/>
              <a:t>7)Prohibiting and controlling frequentation of women and girls by men</a:t>
            </a:r>
          </a:p>
          <a:p>
            <a:pPr marL="0" indent="0">
              <a:buNone/>
            </a:pPr>
            <a:endParaRPr lang="en-US" sz="2000" dirty="0"/>
          </a:p>
          <a:p>
            <a:endParaRPr lang="en-US" sz="2000" dirty="0"/>
          </a:p>
        </p:txBody>
      </p:sp>
      <p:sp>
        <p:nvSpPr>
          <p:cNvPr id="4" name="Content Placeholder 3"/>
          <p:cNvSpPr>
            <a:spLocks noGrp="1"/>
          </p:cNvSpPr>
          <p:nvPr>
            <p:ph sz="half" idx="2"/>
          </p:nvPr>
        </p:nvSpPr>
        <p:spPr/>
        <p:txBody>
          <a:bodyPr>
            <a:noAutofit/>
          </a:bodyPr>
          <a:lstStyle/>
          <a:p>
            <a:pPr marL="0" indent="0">
              <a:buNone/>
            </a:pPr>
            <a:r>
              <a:rPr lang="en-US" sz="2400" dirty="0"/>
              <a:t>8) Forced marriage</a:t>
            </a:r>
          </a:p>
          <a:p>
            <a:pPr marL="0" indent="0">
              <a:buNone/>
            </a:pPr>
            <a:r>
              <a:rPr lang="en-US" sz="2400" dirty="0"/>
              <a:t>9) FGM (this has been studied in field researches)</a:t>
            </a:r>
          </a:p>
          <a:p>
            <a:pPr marL="0" indent="0">
              <a:buNone/>
            </a:pPr>
            <a:r>
              <a:rPr lang="en-US" sz="2400" dirty="0"/>
              <a:t>10) Lack of security whether at home or outside</a:t>
            </a:r>
          </a:p>
          <a:p>
            <a:pPr marL="0" indent="0">
              <a:buNone/>
            </a:pPr>
            <a:r>
              <a:rPr lang="en-US" sz="2400" dirty="0"/>
              <a:t>11) Lack of familiarity with health services</a:t>
            </a:r>
          </a:p>
          <a:p>
            <a:pPr marL="0" indent="0">
              <a:buNone/>
            </a:pPr>
            <a:r>
              <a:rPr lang="en-US" sz="2400" dirty="0"/>
              <a:t>12) Disinheritance, laws of inheritance against women inheriting real property </a:t>
            </a:r>
          </a:p>
          <a:p>
            <a:pPr marL="0" indent="0">
              <a:buNone/>
            </a:pPr>
            <a:r>
              <a:rPr lang="en-US" sz="2400" dirty="0"/>
              <a:t>13) Not knowing about their own rights</a:t>
            </a:r>
          </a:p>
          <a:p>
            <a:pPr marL="0" indent="0">
              <a:buNone/>
            </a:pPr>
            <a:endParaRPr lang="en-US" sz="2400" dirty="0"/>
          </a:p>
        </p:txBody>
      </p:sp>
      <p:sp>
        <p:nvSpPr>
          <p:cNvPr id="5" name="Slide Number Placeholder 4">
            <a:extLst>
              <a:ext uri="{FF2B5EF4-FFF2-40B4-BE49-F238E27FC236}">
                <a16:creationId xmlns:a16="http://schemas.microsoft.com/office/drawing/2014/main" id="{DF0BBA86-40E3-461C-B37C-468C75422EF9}"/>
              </a:ext>
            </a:extLst>
          </p:cNvPr>
          <p:cNvSpPr>
            <a:spLocks noGrp="1"/>
          </p:cNvSpPr>
          <p:nvPr>
            <p:ph type="sldNum" sz="quarter" idx="12"/>
          </p:nvPr>
        </p:nvSpPr>
        <p:spPr/>
        <p:txBody>
          <a:bodyPr/>
          <a:lstStyle/>
          <a:p>
            <a:fld id="{5CB921E2-EB8F-427F-B540-4178C07D7C1E}" type="slidenum">
              <a:rPr lang="en-US" smtClean="0"/>
              <a:pPr/>
              <a:t>9</a:t>
            </a:fld>
            <a:endParaRPr lang="en-US"/>
          </a:p>
        </p:txBody>
      </p:sp>
    </p:spTree>
    <p:extLst>
      <p:ext uri="{BB962C8B-B14F-4D97-AF65-F5344CB8AC3E}">
        <p14:creationId xmlns:p14="http://schemas.microsoft.com/office/powerpoint/2010/main" val="36455319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714</TotalTime>
  <Words>1465</Words>
  <Application>Microsoft Office PowerPoint</Application>
  <PresentationFormat>On-screen Show (4:3)</PresentationFormat>
  <Paragraphs>118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Georgia</vt:lpstr>
      <vt:lpstr>Times New Roman</vt:lpstr>
      <vt:lpstr>Wingdings</vt:lpstr>
      <vt:lpstr>Wingdings 2</vt:lpstr>
      <vt:lpstr>Civic</vt:lpstr>
      <vt:lpstr>    The Domestic Violence against Women from the Family to the Refugees Camps ( Case study of Syrian women refugee  in Kurdistan, Iraqi camps) </vt:lpstr>
      <vt:lpstr>Outline </vt:lpstr>
      <vt:lpstr>Background </vt:lpstr>
      <vt:lpstr>Research Methodology </vt:lpstr>
      <vt:lpstr>Men &amp; Women Reaction to the Questions </vt:lpstr>
      <vt:lpstr>The relationship between  domestic violence &amp; immigration  </vt:lpstr>
      <vt:lpstr>Violence as a pattern in patriarchal society </vt:lpstr>
      <vt:lpstr>Violence as a pattern in patriarchal society </vt:lpstr>
      <vt:lpstr>Lack of agency among women </vt:lpstr>
      <vt:lpstr>Less education </vt:lpstr>
      <vt:lpstr>Forced Marriage </vt:lpstr>
      <vt:lpstr>Violence against young girls, marriage low age </vt:lpstr>
      <vt:lpstr>Do you and your daughters feel safe at home?</vt:lpstr>
      <vt:lpstr>The Honor Killing </vt:lpstr>
      <vt:lpstr>Laws vs. tradition   </vt:lpstr>
      <vt:lpstr>Virginity taboo and a matter of life or death</vt:lpstr>
      <vt:lpstr>Violence goes 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Domestic Violence against Women from the Family to the Refugees Camps ( Case study of Syrian women refugee  in Kurdistan,Iraqi camps) Bayan Azizi</dc:title>
  <dc:creator>Alipour</dc:creator>
  <cp:lastModifiedBy>Mahnaz Harrison</cp:lastModifiedBy>
  <cp:revision>64</cp:revision>
  <dcterms:created xsi:type="dcterms:W3CDTF">2017-10-02T19:29:04Z</dcterms:created>
  <dcterms:modified xsi:type="dcterms:W3CDTF">2018-02-11T14:58:42Z</dcterms:modified>
</cp:coreProperties>
</file>